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68"/>
  </p:notesMasterIdLst>
  <p:sldIdLst>
    <p:sldId id="256" r:id="rId3"/>
    <p:sldId id="307" r:id="rId4"/>
    <p:sldId id="340" r:id="rId5"/>
    <p:sldId id="342" r:id="rId6"/>
    <p:sldId id="341" r:id="rId7"/>
    <p:sldId id="308" r:id="rId8"/>
    <p:sldId id="309" r:id="rId9"/>
    <p:sldId id="343" r:id="rId10"/>
    <p:sldId id="344" r:id="rId11"/>
    <p:sldId id="345" r:id="rId12"/>
    <p:sldId id="346" r:id="rId13"/>
    <p:sldId id="347" r:id="rId14"/>
    <p:sldId id="348" r:id="rId15"/>
    <p:sldId id="349" r:id="rId16"/>
    <p:sldId id="350" r:id="rId17"/>
    <p:sldId id="351" r:id="rId18"/>
    <p:sldId id="352" r:id="rId19"/>
    <p:sldId id="353" r:id="rId20"/>
    <p:sldId id="289" r:id="rId21"/>
    <p:sldId id="311" r:id="rId22"/>
    <p:sldId id="310" r:id="rId23"/>
    <p:sldId id="312" r:id="rId24"/>
    <p:sldId id="314" r:id="rId25"/>
    <p:sldId id="321" r:id="rId26"/>
    <p:sldId id="322" r:id="rId27"/>
    <p:sldId id="323" r:id="rId28"/>
    <p:sldId id="327" r:id="rId29"/>
    <p:sldId id="354" r:id="rId30"/>
    <p:sldId id="355" r:id="rId31"/>
    <p:sldId id="356" r:id="rId32"/>
    <p:sldId id="357" r:id="rId33"/>
    <p:sldId id="320" r:id="rId34"/>
    <p:sldId id="359" r:id="rId35"/>
    <p:sldId id="362" r:id="rId36"/>
    <p:sldId id="363" r:id="rId37"/>
    <p:sldId id="364" r:id="rId38"/>
    <p:sldId id="371" r:id="rId39"/>
    <p:sldId id="365" r:id="rId40"/>
    <p:sldId id="366" r:id="rId41"/>
    <p:sldId id="367" r:id="rId42"/>
    <p:sldId id="368" r:id="rId43"/>
    <p:sldId id="369" r:id="rId44"/>
    <p:sldId id="370" r:id="rId45"/>
    <p:sldId id="372" r:id="rId46"/>
    <p:sldId id="373" r:id="rId47"/>
    <p:sldId id="376" r:id="rId48"/>
    <p:sldId id="374" r:id="rId49"/>
    <p:sldId id="375" r:id="rId50"/>
    <p:sldId id="361" r:id="rId51"/>
    <p:sldId id="377" r:id="rId52"/>
    <p:sldId id="360"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04" r:id="rId66"/>
    <p:sldId id="358" r:id="rId6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orient="horz" pos="214">
          <p15:clr>
            <a:srgbClr val="A4A3A4"/>
          </p15:clr>
        </p15:guide>
        <p15:guide id="3" orient="horz" pos="3026">
          <p15:clr>
            <a:srgbClr val="A4A3A4"/>
          </p15:clr>
        </p15:guide>
        <p15:guide id="4" pos="2880">
          <p15:clr>
            <a:srgbClr val="A4A3A4"/>
          </p15:clr>
        </p15:guide>
        <p15:guide id="5" pos="204">
          <p15:clr>
            <a:srgbClr val="A4A3A4"/>
          </p15:clr>
        </p15:guide>
        <p15:guide id="6" pos="5556">
          <p15:clr>
            <a:srgbClr val="A4A3A4"/>
          </p15:clr>
        </p15:guide>
        <p15:guide id="7" pos="2653">
          <p15:clr>
            <a:srgbClr val="A4A3A4"/>
          </p15:clr>
        </p15:guide>
        <p15:guide id="8" pos="3107">
          <p15:clr>
            <a:srgbClr val="A4A3A4"/>
          </p15:clr>
        </p15:guide>
        <p15:guide id="9" pos="1429">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D0759"/>
    <a:srgbClr val="00CCFF"/>
    <a:srgbClr val="713605"/>
    <a:srgbClr val="CCFFFF"/>
    <a:srgbClr val="07FF07"/>
    <a:srgbClr val="00589A"/>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2" d="100"/>
          <a:sy n="142" d="100"/>
        </p:scale>
        <p:origin x="-450" y="-96"/>
      </p:cViewPr>
      <p:guideLst>
        <p:guide orient="horz" pos="1620"/>
        <p:guide orient="horz" pos="214"/>
        <p:guide orient="horz" pos="3026"/>
        <p:guide pos="2880"/>
        <p:guide pos="204"/>
        <p:guide pos="5556"/>
        <p:guide pos="2653"/>
        <p:guide pos="3107"/>
        <p:guide pos="1429"/>
        <p:guide pos="433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C4087-A2BA-4691-A1E0-CBC72E7EE66F}" type="datetimeFigureOut">
              <a:rPr lang="ru-RU" smtClean="0"/>
              <a:pPr/>
              <a:t>06.05.2021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7C4BE-03FB-494C-9D82-1B0181F789D1}" type="slidenum">
              <a:rPr lang="ru-RU" smtClean="0"/>
              <a:pPr/>
              <a:t>‹#›</a:t>
            </a:fld>
            <a:endParaRPr lang="ru-RU"/>
          </a:p>
        </p:txBody>
      </p:sp>
    </p:spTree>
    <p:extLst>
      <p:ext uri="{BB962C8B-B14F-4D97-AF65-F5344CB8AC3E}">
        <p14:creationId xmlns="" xmlns:p14="http://schemas.microsoft.com/office/powerpoint/2010/main" val="249913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130634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245773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359668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4683919"/>
            <a:ext cx="2133600" cy="357188"/>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4683919"/>
            <a:ext cx="2895600" cy="357188"/>
          </a:xfrm>
        </p:spPr>
        <p:txBody>
          <a:bodyPr/>
          <a:lstStyle>
            <a:lvl1pPr>
              <a:defRPr/>
            </a:lvl1pPr>
          </a:lstStyle>
          <a:p>
            <a:endParaRPr lang="ru-RU"/>
          </a:p>
        </p:txBody>
      </p:sp>
      <p:sp>
        <p:nvSpPr>
          <p:cNvPr id="7" name="Номер слайда 6"/>
          <p:cNvSpPr>
            <a:spLocks noGrp="1"/>
          </p:cNvSpPr>
          <p:nvPr>
            <p:ph type="sldNum" sz="quarter" idx="12"/>
          </p:nvPr>
        </p:nvSpPr>
        <p:spPr>
          <a:xfrm>
            <a:off x="6553200" y="4683919"/>
            <a:ext cx="2133600" cy="357188"/>
          </a:xfrm>
        </p:spPr>
        <p:txBody>
          <a:bodyPr/>
          <a:lstStyle>
            <a:lvl1pPr>
              <a:defRPr/>
            </a:lvl1pPr>
          </a:lstStyle>
          <a:p>
            <a:fld id="{B3F9086B-1544-493B-8C53-AE64A43B43E3}"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200150"/>
            <a:ext cx="4038600" cy="16394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2953942"/>
            <a:ext cx="4038600" cy="16406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4683919"/>
            <a:ext cx="2133600" cy="357188"/>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4683919"/>
            <a:ext cx="2895600" cy="357188"/>
          </a:xfrm>
        </p:spPr>
        <p:txBody>
          <a:bodyPr/>
          <a:lstStyle>
            <a:lvl1pPr>
              <a:defRPr/>
            </a:lvl1pPr>
          </a:lstStyle>
          <a:p>
            <a:endParaRPr lang="ru-RU"/>
          </a:p>
        </p:txBody>
      </p:sp>
      <p:sp>
        <p:nvSpPr>
          <p:cNvPr id="8" name="Номер слайда 7"/>
          <p:cNvSpPr>
            <a:spLocks noGrp="1"/>
          </p:cNvSpPr>
          <p:nvPr>
            <p:ph type="sldNum" sz="quarter" idx="12"/>
          </p:nvPr>
        </p:nvSpPr>
        <p:spPr>
          <a:xfrm>
            <a:off x="6553200" y="4683919"/>
            <a:ext cx="2133600" cy="357188"/>
          </a:xfrm>
        </p:spPr>
        <p:txBody>
          <a:bodyPr/>
          <a:lstStyle>
            <a:lvl1pPr>
              <a:defRPr/>
            </a:lvl1pPr>
          </a:lstStyle>
          <a:p>
            <a:fld id="{243D142C-6AC5-41F3-B357-5B08C72CADCF}"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34823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305360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546315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289063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029089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697956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999341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7651055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481792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889357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5032525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728330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36159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141932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358377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348505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11002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210893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37DD46-F36A-4274-AE39-0B1CB7DAC6EA}"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228421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37DD46-F36A-4274-AE39-0B1CB7DAC6EA}" type="datetimeFigureOut">
              <a:rPr lang="ru-RU" smtClean="0"/>
              <a:pPr/>
              <a:t>06.05.2021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5EE420-7337-4F0E-8EDD-48E6566D2762}" type="slidenum">
              <a:rPr lang="ru-RU" smtClean="0"/>
              <a:pPr/>
              <a:t>‹#›</a:t>
            </a:fld>
            <a:endParaRPr lang="ru-RU"/>
          </a:p>
        </p:txBody>
      </p:sp>
    </p:spTree>
    <p:extLst>
      <p:ext uri="{BB962C8B-B14F-4D97-AF65-F5344CB8AC3E}">
        <p14:creationId xmlns="" xmlns:p14="http://schemas.microsoft.com/office/powerpoint/2010/main" val="1535265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4DB584-5590-4D03-85AE-7B8A30BBF59B}" type="datetimeFigureOut">
              <a:rPr lang="ru-RU" smtClean="0">
                <a:solidFill>
                  <a:prstClr val="black">
                    <a:tint val="75000"/>
                  </a:prstClr>
                </a:solidFill>
              </a:rPr>
              <a:pPr/>
              <a:t>06.05.2021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2C62B3-D1A7-448C-A949-2DAA9D54C0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562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4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034" y="714362"/>
            <a:ext cx="8001056" cy="1446550"/>
          </a:xfrm>
          <a:prstGeom prst="rect">
            <a:avLst/>
          </a:prstGeom>
          <a:noFill/>
        </p:spPr>
        <p:txBody>
          <a:bodyPr wrap="square" rtlCol="0">
            <a:spAutoFit/>
          </a:bodyPr>
          <a:lstStyle/>
          <a:p>
            <a:pPr algn="ctr"/>
            <a:r>
              <a:rPr lang="ru-RU" sz="4400" b="1" dirty="0" smtClean="0">
                <a:solidFill>
                  <a:schemeClr val="tx2">
                    <a:lumMod val="50000"/>
                  </a:schemeClr>
                </a:solidFill>
                <a:latin typeface="+mj-lt"/>
              </a:rPr>
              <a:t>ВОЛНОВЫЕ СВОЙСТВА</a:t>
            </a:r>
          </a:p>
          <a:p>
            <a:pPr algn="ctr"/>
            <a:r>
              <a:rPr lang="ru-RU" sz="4400" b="1" dirty="0" smtClean="0">
                <a:solidFill>
                  <a:schemeClr val="tx2">
                    <a:lumMod val="50000"/>
                  </a:schemeClr>
                </a:solidFill>
                <a:latin typeface="+mj-lt"/>
              </a:rPr>
              <a:t> СВЕТА</a:t>
            </a:r>
            <a:endParaRPr lang="ru-RU" sz="4400" b="1" dirty="0">
              <a:solidFill>
                <a:schemeClr val="tx2">
                  <a:lumMod val="50000"/>
                </a:schemeClr>
              </a:solidFill>
              <a:latin typeface="+mj-lt"/>
            </a:endParaRPr>
          </a:p>
        </p:txBody>
      </p:sp>
    </p:spTree>
    <p:extLst>
      <p:ext uri="{BB962C8B-B14F-4D97-AF65-F5344CB8AC3E}">
        <p14:creationId xmlns="" xmlns:p14="http://schemas.microsoft.com/office/powerpoint/2010/main" val="22431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72"/>
            <a:ext cx="8229600" cy="4237451"/>
          </a:xfrm>
        </p:spPr>
        <p:txBody>
          <a:bodyPr/>
          <a:lstStyle/>
          <a:p>
            <a:r>
              <a:rPr lang="ru-RU" b="1" dirty="0" smtClean="0">
                <a:solidFill>
                  <a:srgbClr val="FF0000"/>
                </a:solidFill>
              </a:rPr>
              <a:t>Максимальное усиление </a:t>
            </a:r>
            <a:r>
              <a:rPr lang="ru-RU" b="1" dirty="0" smtClean="0"/>
              <a:t>наступает, если разность хода слагаемых волн равна четному числу полуволн или целому числу длин волн: </a:t>
            </a:r>
          </a:p>
          <a:p>
            <a:endParaRPr lang="ru-RU" b="1" dirty="0"/>
          </a:p>
        </p:txBody>
      </p:sp>
      <p:graphicFrame>
        <p:nvGraphicFramePr>
          <p:cNvPr id="107523" name="Object 3"/>
          <p:cNvGraphicFramePr>
            <a:graphicFrameLocks noChangeAspect="1"/>
          </p:cNvGraphicFramePr>
          <p:nvPr/>
        </p:nvGraphicFramePr>
        <p:xfrm>
          <a:off x="1000100" y="2714626"/>
          <a:ext cx="7260855" cy="1428760"/>
        </p:xfrm>
        <a:graphic>
          <a:graphicData uri="http://schemas.openxmlformats.org/presentationml/2006/ole">
            <p:oleObj spid="_x0000_s107523" name="Equation" r:id="rId3" imgW="2260440" imgH="44424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72"/>
            <a:ext cx="8229600" cy="4500594"/>
          </a:xfrm>
        </p:spPr>
        <p:txBody>
          <a:bodyPr>
            <a:normAutofit fontScale="92500" lnSpcReduction="20000"/>
          </a:bodyPr>
          <a:lstStyle/>
          <a:p>
            <a:r>
              <a:rPr lang="ru-RU" b="1" dirty="0" smtClean="0">
                <a:solidFill>
                  <a:srgbClr val="FF0000"/>
                </a:solidFill>
              </a:rPr>
              <a:t>Ослабление результирующего колебания </a:t>
            </a:r>
            <a:r>
              <a:rPr lang="ru-RU" b="1" dirty="0" smtClean="0"/>
              <a:t>наступает, если разность хода слагаемых волн равна нечетному числу полуволн: </a:t>
            </a:r>
          </a:p>
          <a:p>
            <a:endParaRPr lang="ru-RU" b="1" dirty="0" smtClean="0"/>
          </a:p>
          <a:p>
            <a:endParaRPr lang="ru-RU" b="1" dirty="0" smtClean="0"/>
          </a:p>
          <a:p>
            <a:endParaRPr lang="ru-RU" b="1" dirty="0" smtClean="0"/>
          </a:p>
          <a:p>
            <a:pPr>
              <a:buNone/>
            </a:pPr>
            <a:r>
              <a:rPr lang="en-US" b="1" dirty="0" smtClean="0"/>
              <a:t> </a:t>
            </a:r>
            <a:r>
              <a:rPr lang="ru-RU" b="1" dirty="0" smtClean="0"/>
              <a:t>   </a:t>
            </a:r>
          </a:p>
          <a:p>
            <a:pPr>
              <a:buNone/>
            </a:pPr>
            <a:r>
              <a:rPr lang="ru-RU" b="1" dirty="0" smtClean="0"/>
              <a:t>    </a:t>
            </a:r>
            <a:r>
              <a:rPr lang="en-US" b="1" dirty="0" smtClean="0"/>
              <a:t>m=1</a:t>
            </a:r>
            <a:r>
              <a:rPr lang="ru-RU" b="1" dirty="0" smtClean="0"/>
              <a:t>, 2, 3</a:t>
            </a:r>
            <a:r>
              <a:rPr lang="en-US" b="1" dirty="0" smtClean="0"/>
              <a:t> –</a:t>
            </a:r>
            <a:r>
              <a:rPr lang="ru-RU" b="1" dirty="0" smtClean="0"/>
              <a:t>называют порядком интерференционного максимума (минимума)</a:t>
            </a:r>
            <a:endParaRPr lang="ru-RU" b="1" dirty="0"/>
          </a:p>
        </p:txBody>
      </p:sp>
      <p:graphicFrame>
        <p:nvGraphicFramePr>
          <p:cNvPr id="108547" name="Object 3"/>
          <p:cNvGraphicFramePr>
            <a:graphicFrameLocks noChangeAspect="1"/>
          </p:cNvGraphicFramePr>
          <p:nvPr/>
        </p:nvGraphicFramePr>
        <p:xfrm>
          <a:off x="1428728" y="1857370"/>
          <a:ext cx="6481763" cy="1382713"/>
        </p:xfrm>
        <a:graphic>
          <a:graphicData uri="http://schemas.openxmlformats.org/presentationml/2006/ole">
            <p:oleObj spid="_x0000_s108547" name="Equation" r:id="rId3" imgW="2082600" imgH="44424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205978"/>
            <a:ext cx="9358346" cy="794136"/>
          </a:xfrm>
        </p:spPr>
        <p:txBody>
          <a:bodyPr>
            <a:normAutofit/>
          </a:bodyPr>
          <a:lstStyle/>
          <a:p>
            <a:r>
              <a:rPr lang="ru-RU" sz="3600" b="1" dirty="0" smtClean="0">
                <a:solidFill>
                  <a:srgbClr val="FF0000"/>
                </a:solidFill>
              </a:rPr>
              <a:t>Методы наблюдения интерференции</a:t>
            </a:r>
            <a:endParaRPr lang="ru-RU" sz="3600" b="1" dirty="0">
              <a:solidFill>
                <a:srgbClr val="FF0000"/>
              </a:solidFill>
            </a:endParaRPr>
          </a:p>
        </p:txBody>
      </p:sp>
      <p:sp>
        <p:nvSpPr>
          <p:cNvPr id="3" name="Содержимое 2"/>
          <p:cNvSpPr>
            <a:spLocks noGrp="1"/>
          </p:cNvSpPr>
          <p:nvPr>
            <p:ph idx="1"/>
          </p:nvPr>
        </p:nvSpPr>
        <p:spPr>
          <a:xfrm>
            <a:off x="142844" y="928676"/>
            <a:ext cx="9001156" cy="4214824"/>
          </a:xfrm>
        </p:spPr>
        <p:txBody>
          <a:bodyPr>
            <a:normAutofit/>
          </a:bodyPr>
          <a:lstStyle/>
          <a:p>
            <a:r>
              <a:rPr lang="ru-RU" b="1" u="sng" dirty="0" smtClean="0"/>
              <a:t>Метод Юнга.</a:t>
            </a:r>
          </a:p>
          <a:p>
            <a:r>
              <a:rPr lang="ru-RU" b="1" u="sng" dirty="0" smtClean="0"/>
              <a:t>Зеркала и </a:t>
            </a:r>
            <a:r>
              <a:rPr lang="ru-RU" b="1" u="sng" dirty="0" err="1" smtClean="0"/>
              <a:t>бипризма</a:t>
            </a:r>
            <a:r>
              <a:rPr lang="ru-RU" b="1" u="sng" dirty="0" smtClean="0"/>
              <a:t> Френеля</a:t>
            </a:r>
            <a:r>
              <a:rPr lang="ru-RU" dirty="0" smtClean="0"/>
              <a:t>. </a:t>
            </a:r>
          </a:p>
          <a:p>
            <a:r>
              <a:rPr lang="ru-RU" b="1" u="sng" dirty="0" smtClean="0"/>
              <a:t>Зеркало Ллойда.</a:t>
            </a:r>
            <a:r>
              <a:rPr lang="ru-RU" dirty="0" smtClean="0"/>
              <a:t> </a:t>
            </a:r>
          </a:p>
          <a:p>
            <a:r>
              <a:rPr lang="ru-RU" b="1" u="sng" dirty="0" smtClean="0"/>
              <a:t>Расчет интерференционной картины от двух источников.</a:t>
            </a:r>
          </a:p>
          <a:p>
            <a:r>
              <a:rPr lang="ru-RU" b="1" u="sng" dirty="0" smtClean="0"/>
              <a:t>Интерференция света в тонких пленках.</a:t>
            </a:r>
          </a:p>
          <a:p>
            <a:r>
              <a:rPr lang="ru-RU" b="1" u="sng" dirty="0" smtClean="0"/>
              <a:t>Полосы равной толщины.</a:t>
            </a:r>
            <a:r>
              <a:rPr lang="ru-RU" u="sng" dirty="0" smtClean="0"/>
              <a:t> Кольца Ньютона</a:t>
            </a:r>
            <a:r>
              <a:rPr lang="ru-RU" dirty="0" smtClean="0"/>
              <a:t>.</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p:cNvPicPr>
            <a:picLocks noGrp="1" noChangeAspect="1" noChangeArrowheads="1"/>
          </p:cNvPicPr>
          <p:nvPr>
            <p:ph sz="half" idx="1"/>
          </p:nvPr>
        </p:nvPicPr>
        <p:blipFill>
          <a:blip r:embed="rId2" cstate="print"/>
          <a:srcRect/>
          <a:stretch>
            <a:fillRect/>
          </a:stretch>
        </p:blipFill>
        <p:spPr>
          <a:xfrm>
            <a:off x="571472" y="1000114"/>
            <a:ext cx="4038600" cy="3394472"/>
          </a:xfrm>
        </p:spPr>
      </p:pic>
      <p:sp>
        <p:nvSpPr>
          <p:cNvPr id="60422" name="Rectangle 6"/>
          <p:cNvSpPr>
            <a:spLocks noGrp="1" noChangeArrowheads="1"/>
          </p:cNvSpPr>
          <p:nvPr>
            <p:ph type="body" sz="half" idx="2"/>
          </p:nvPr>
        </p:nvSpPr>
        <p:spPr>
          <a:xfrm>
            <a:off x="4648200" y="1000114"/>
            <a:ext cx="4038600" cy="3594509"/>
          </a:xfrm>
        </p:spPr>
        <p:txBody>
          <a:bodyPr>
            <a:normAutofit/>
          </a:bodyPr>
          <a:lstStyle/>
          <a:p>
            <a:pPr>
              <a:buFontTx/>
              <a:buNone/>
            </a:pPr>
            <a:r>
              <a:rPr lang="ru-RU" sz="2400" dirty="0" smtClean="0">
                <a:latin typeface="Times New Roman" pitchFamily="18" charset="0"/>
              </a:rPr>
              <a:t>     Наиболее типичным примером интерференции является мыльная пленка, которая </a:t>
            </a:r>
            <a:r>
              <a:rPr lang="ru-RU" sz="2400" dirty="0">
                <a:latin typeface="Times New Roman" pitchFamily="18" charset="0"/>
              </a:rPr>
              <a:t>на Солнце </a:t>
            </a:r>
            <a:r>
              <a:rPr lang="ru-RU" sz="2400" dirty="0" smtClean="0">
                <a:latin typeface="Times New Roman" pitchFamily="18" charset="0"/>
              </a:rPr>
              <a:t>переливается </a:t>
            </a:r>
            <a:r>
              <a:rPr lang="ru-RU" sz="2400" dirty="0">
                <a:latin typeface="Times New Roman" pitchFamily="18" charset="0"/>
              </a:rPr>
              <a:t>всеми цветами радуги.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ru-RU" sz="3200" b="1" dirty="0">
                <a:solidFill>
                  <a:srgbClr val="FF0000"/>
                </a:solidFill>
                <a:latin typeface="Times New Roman" pitchFamily="18" charset="0"/>
              </a:rPr>
              <a:t>Интерференция света в тонких пленках.</a:t>
            </a:r>
            <a:br>
              <a:rPr lang="ru-RU" sz="3200" b="1" dirty="0">
                <a:solidFill>
                  <a:srgbClr val="FF0000"/>
                </a:solidFill>
                <a:latin typeface="Times New Roman" pitchFamily="18" charset="0"/>
              </a:rPr>
            </a:br>
            <a:r>
              <a:rPr lang="ru-RU" sz="3200" b="1" dirty="0">
                <a:solidFill>
                  <a:srgbClr val="FF0000"/>
                </a:solidFill>
                <a:latin typeface="Times New Roman" pitchFamily="18" charset="0"/>
              </a:rPr>
              <a:t>Полосы равного наклона.</a:t>
            </a:r>
          </a:p>
        </p:txBody>
      </p:sp>
      <p:pic>
        <p:nvPicPr>
          <p:cNvPr id="67588" name="Picture 4"/>
          <p:cNvPicPr>
            <a:picLocks noGrp="1" noChangeAspect="1" noChangeArrowheads="1"/>
          </p:cNvPicPr>
          <p:nvPr>
            <p:ph sz="half" idx="1"/>
          </p:nvPr>
        </p:nvPicPr>
        <p:blipFill>
          <a:blip r:embed="rId3" cstate="print"/>
          <a:srcRect/>
          <a:stretch>
            <a:fillRect/>
          </a:stretch>
        </p:blipFill>
        <p:spPr>
          <a:xfrm>
            <a:off x="457200" y="1200150"/>
            <a:ext cx="3538538" cy="2235994"/>
          </a:xfrm>
        </p:spPr>
      </p:pic>
      <p:graphicFrame>
        <p:nvGraphicFramePr>
          <p:cNvPr id="67589" name="Object 5"/>
          <p:cNvGraphicFramePr>
            <a:graphicFrameLocks noChangeAspect="1"/>
          </p:cNvGraphicFramePr>
          <p:nvPr>
            <p:ph sz="quarter" idx="2"/>
          </p:nvPr>
        </p:nvGraphicFramePr>
        <p:xfrm>
          <a:off x="4500563" y="1600200"/>
          <a:ext cx="4038600" cy="692944"/>
        </p:xfrm>
        <a:graphic>
          <a:graphicData uri="http://schemas.openxmlformats.org/presentationml/2006/ole">
            <p:oleObj spid="_x0000_s109570" name="Equation" r:id="rId4" imgW="1942920" imgH="444240" progId="">
              <p:embed/>
            </p:oleObj>
          </a:graphicData>
        </a:graphic>
      </p:graphicFrame>
      <p:graphicFrame>
        <p:nvGraphicFramePr>
          <p:cNvPr id="67591" name="Object 7"/>
          <p:cNvGraphicFramePr>
            <a:graphicFrameLocks noChangeAspect="1"/>
          </p:cNvGraphicFramePr>
          <p:nvPr>
            <p:ph sz="quarter" idx="3"/>
          </p:nvPr>
        </p:nvGraphicFramePr>
        <p:xfrm>
          <a:off x="4500563" y="2409825"/>
          <a:ext cx="4227512" cy="828675"/>
        </p:xfrm>
        <a:graphic>
          <a:graphicData uri="http://schemas.openxmlformats.org/presentationml/2006/ole">
            <p:oleObj spid="_x0000_s109571" name="Equation" r:id="rId5" imgW="1701720" imgH="444240" progId="">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3" name="Rectangle 37"/>
          <p:cNvSpPr>
            <a:spLocks noGrp="1" noChangeArrowheads="1"/>
          </p:cNvSpPr>
          <p:nvPr>
            <p:ph type="title"/>
          </p:nvPr>
        </p:nvSpPr>
        <p:spPr/>
        <p:txBody>
          <a:bodyPr>
            <a:normAutofit fontScale="90000"/>
          </a:bodyPr>
          <a:lstStyle/>
          <a:p>
            <a:r>
              <a:rPr lang="ru-RU" sz="3200" b="1" dirty="0">
                <a:solidFill>
                  <a:srgbClr val="FF0000"/>
                </a:solidFill>
                <a:latin typeface="Times New Roman" pitchFamily="18" charset="0"/>
              </a:rPr>
              <a:t>Интерференция света в тонких пленках.</a:t>
            </a:r>
            <a:br>
              <a:rPr lang="ru-RU" sz="3200" b="1" dirty="0">
                <a:solidFill>
                  <a:srgbClr val="FF0000"/>
                </a:solidFill>
                <a:latin typeface="Times New Roman" pitchFamily="18" charset="0"/>
              </a:rPr>
            </a:br>
            <a:r>
              <a:rPr lang="ru-RU" sz="3200" b="1" dirty="0">
                <a:solidFill>
                  <a:srgbClr val="FF0000"/>
                </a:solidFill>
                <a:latin typeface="Times New Roman" pitchFamily="18" charset="0"/>
              </a:rPr>
              <a:t>Полосы равной толщины</a:t>
            </a:r>
            <a:r>
              <a:rPr lang="ru-RU" sz="3200" dirty="0">
                <a:latin typeface="Times New Roman" pitchFamily="18" charset="0"/>
              </a:rPr>
              <a:t>.</a:t>
            </a:r>
          </a:p>
        </p:txBody>
      </p:sp>
      <p:pic>
        <p:nvPicPr>
          <p:cNvPr id="34862" name="Picture 46"/>
          <p:cNvPicPr>
            <a:picLocks noGrp="1" noChangeAspect="1" noChangeArrowheads="1"/>
          </p:cNvPicPr>
          <p:nvPr>
            <p:ph sz="half" idx="1"/>
          </p:nvPr>
        </p:nvPicPr>
        <p:blipFill>
          <a:blip r:embed="rId2" cstate="print"/>
          <a:srcRect/>
          <a:stretch>
            <a:fillRect/>
          </a:stretch>
        </p:blipFill>
        <p:spPr>
          <a:xfrm>
            <a:off x="457200" y="1200151"/>
            <a:ext cx="3467100" cy="1965722"/>
          </a:xfrm>
        </p:spPr>
      </p:pic>
      <p:sp>
        <p:nvSpPr>
          <p:cNvPr id="34863" name="Rectangle 47"/>
          <p:cNvSpPr>
            <a:spLocks noGrp="1" noChangeArrowheads="1"/>
          </p:cNvSpPr>
          <p:nvPr>
            <p:ph type="body" sz="half" idx="2"/>
          </p:nvPr>
        </p:nvSpPr>
        <p:spPr/>
        <p:txBody>
          <a:bodyPr/>
          <a:lstStyle/>
          <a:p>
            <a:pPr>
              <a:buFontTx/>
              <a:buNone/>
            </a:pPr>
            <a:r>
              <a:rPr lang="ru-RU" sz="2400">
                <a:latin typeface="Times New Roman" pitchFamily="18" charset="0"/>
              </a:rPr>
              <a:t>Полосы равной толщины наблюдаются при падении света на тонкий клин и представляют собой параллельные прямые. </a:t>
            </a:r>
          </a:p>
          <a:p>
            <a:pPr>
              <a:buFontTx/>
              <a:buNone/>
            </a:pPr>
            <a:r>
              <a:rPr lang="ru-RU" sz="2400">
                <a:latin typeface="Times New Roman" pitchFamily="18" charset="0"/>
              </a:rPr>
              <a:t>Это явление используется для контроля качества обработки поверхности.</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ru-RU" sz="3200" b="1" dirty="0">
                <a:solidFill>
                  <a:srgbClr val="FF0000"/>
                </a:solidFill>
                <a:latin typeface="Times New Roman" pitchFamily="18" charset="0"/>
              </a:rPr>
              <a:t>Просветление оптики</a:t>
            </a:r>
            <a:r>
              <a:rPr lang="ru-RU" sz="3200" dirty="0">
                <a:latin typeface="Times New Roman" pitchFamily="18" charset="0"/>
              </a:rPr>
              <a:t>.</a:t>
            </a:r>
          </a:p>
        </p:txBody>
      </p:sp>
      <p:sp>
        <p:nvSpPr>
          <p:cNvPr id="75781" name="Rectangle 5"/>
          <p:cNvSpPr>
            <a:spLocks noGrp="1" noChangeArrowheads="1"/>
          </p:cNvSpPr>
          <p:nvPr>
            <p:ph type="body" idx="1"/>
          </p:nvPr>
        </p:nvSpPr>
        <p:spPr>
          <a:xfrm>
            <a:off x="457200" y="897731"/>
            <a:ext cx="8229600" cy="3696891"/>
          </a:xfrm>
        </p:spPr>
        <p:txBody>
          <a:bodyPr/>
          <a:lstStyle/>
          <a:p>
            <a:pPr>
              <a:buFontTx/>
              <a:buNone/>
            </a:pPr>
            <a:r>
              <a:rPr lang="ru-RU" sz="2800">
                <a:latin typeface="Times New Roman" pitchFamily="18" charset="0"/>
              </a:rPr>
              <a:t>Современные оптические системы содержат большое количество отражающих поверхностей, что приводит к уменьшению энергии, проходящей в систему и ухудшению качества изображения. Кроме того, отражение света создает блики, по которым можно обнаружить оптическую систему.</a:t>
            </a:r>
          </a:p>
          <a:p>
            <a:pPr>
              <a:buFontTx/>
              <a:buNone/>
            </a:pPr>
            <a:r>
              <a:rPr lang="ru-RU" sz="2800">
                <a:latin typeface="Times New Roman" pitchFamily="18" charset="0"/>
              </a:rPr>
              <a:t>Для улучшения качества изображения используют метод называемый просветлением оптики.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ru-RU" sz="3200" b="1" dirty="0">
                <a:solidFill>
                  <a:srgbClr val="FF0000"/>
                </a:solidFill>
                <a:latin typeface="Times New Roman" pitchFamily="18" charset="0"/>
              </a:rPr>
              <a:t>Просветление оптики.</a:t>
            </a:r>
          </a:p>
        </p:txBody>
      </p:sp>
      <p:graphicFrame>
        <p:nvGraphicFramePr>
          <p:cNvPr id="78852" name="Object 4"/>
          <p:cNvGraphicFramePr>
            <a:graphicFrameLocks noChangeAspect="1"/>
          </p:cNvGraphicFramePr>
          <p:nvPr>
            <p:ph sz="half" idx="1"/>
          </p:nvPr>
        </p:nvGraphicFramePr>
        <p:xfrm>
          <a:off x="503238" y="1200150"/>
          <a:ext cx="3352800" cy="2883694"/>
        </p:xfrm>
        <a:graphic>
          <a:graphicData uri="http://schemas.openxmlformats.org/presentationml/2006/ole">
            <p:oleObj spid="_x0000_s110594" name="Visio" r:id="rId3" imgW="1471574" imgH="1687617" progId="">
              <p:embed/>
            </p:oleObj>
          </a:graphicData>
        </a:graphic>
      </p:graphicFrame>
      <p:graphicFrame>
        <p:nvGraphicFramePr>
          <p:cNvPr id="78853" name="Object 5"/>
          <p:cNvGraphicFramePr>
            <a:graphicFrameLocks noChangeAspect="1"/>
          </p:cNvGraphicFramePr>
          <p:nvPr>
            <p:ph sz="half" idx="2"/>
          </p:nvPr>
        </p:nvGraphicFramePr>
        <p:xfrm>
          <a:off x="4067176" y="1168004"/>
          <a:ext cx="4619625" cy="3276600"/>
        </p:xfrm>
        <a:graphic>
          <a:graphicData uri="http://schemas.openxmlformats.org/presentationml/2006/ole">
            <p:oleObj spid="_x0000_s110595" name="Equation" r:id="rId4" imgW="1866600" imgH="1765080" progId="">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ru-RU" sz="3200" b="1" dirty="0">
                <a:solidFill>
                  <a:srgbClr val="FF0000"/>
                </a:solidFill>
                <a:latin typeface="Times New Roman" pitchFamily="18" charset="0"/>
              </a:rPr>
              <a:t>Применение интерференции света. Интерферометр Майкельсона</a:t>
            </a:r>
            <a:r>
              <a:rPr lang="ru-RU" sz="3200" dirty="0">
                <a:latin typeface="Times New Roman" pitchFamily="18" charset="0"/>
              </a:rPr>
              <a:t>.</a:t>
            </a:r>
          </a:p>
        </p:txBody>
      </p:sp>
      <p:pic>
        <p:nvPicPr>
          <p:cNvPr id="29801" name="Picture 105"/>
          <p:cNvPicPr>
            <a:picLocks noGrp="1" noChangeAspect="1" noChangeArrowheads="1"/>
          </p:cNvPicPr>
          <p:nvPr>
            <p:ph sz="half" idx="1"/>
          </p:nvPr>
        </p:nvPicPr>
        <p:blipFill>
          <a:blip r:embed="rId2" cstate="print"/>
          <a:srcRect/>
          <a:stretch>
            <a:fillRect/>
          </a:stretch>
        </p:blipFill>
        <p:spPr>
          <a:xfrm>
            <a:off x="395289" y="1113235"/>
            <a:ext cx="3627437" cy="3049190"/>
          </a:xfrm>
        </p:spPr>
      </p:pic>
      <p:sp>
        <p:nvSpPr>
          <p:cNvPr id="29802" name="Rectangle 106"/>
          <p:cNvSpPr>
            <a:spLocks noGrp="1" noChangeArrowheads="1"/>
          </p:cNvSpPr>
          <p:nvPr>
            <p:ph type="body" sz="half" idx="2"/>
          </p:nvPr>
        </p:nvSpPr>
        <p:spPr>
          <a:xfrm>
            <a:off x="3924300" y="1200150"/>
            <a:ext cx="5076856" cy="3586177"/>
          </a:xfrm>
        </p:spPr>
        <p:txBody>
          <a:bodyPr>
            <a:normAutofit fontScale="92500"/>
          </a:bodyPr>
          <a:lstStyle/>
          <a:p>
            <a:pPr>
              <a:buFontTx/>
              <a:buNone/>
            </a:pPr>
            <a:r>
              <a:rPr lang="ru-RU" sz="2400" dirty="0" smtClean="0">
                <a:latin typeface="Times New Roman" pitchFamily="18" charset="0"/>
              </a:rPr>
              <a:t>     Явление </a:t>
            </a:r>
            <a:r>
              <a:rPr lang="ru-RU" sz="2400" dirty="0">
                <a:latin typeface="Times New Roman" pitchFamily="18" charset="0"/>
              </a:rPr>
              <a:t>интерференции позволило создать приборы с помощью которых можно производить чрезвычайно точные измерения различных физических величин (длина отрезка, показатель преломления и т.д.).  Используя этот метод Майкельсон определил скорость света в вакууме и показал, что она есть величина постоянная.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79662"/>
            <a:ext cx="9144000" cy="1323439"/>
          </a:xfrm>
          <a:prstGeom prst="rect">
            <a:avLst/>
          </a:prstGeom>
          <a:noFill/>
        </p:spPr>
        <p:txBody>
          <a:bodyPr wrap="square" rtlCol="0">
            <a:spAutoFit/>
          </a:bodyPr>
          <a:lstStyle/>
          <a:p>
            <a:pPr algn="ctr"/>
            <a:r>
              <a:rPr lang="ru-RU" sz="4000" b="1" dirty="0" smtClean="0">
                <a:solidFill>
                  <a:schemeClr val="tx2">
                    <a:lumMod val="50000"/>
                  </a:schemeClr>
                </a:solidFill>
                <a:latin typeface="+mj-lt"/>
              </a:rPr>
              <a:t>ДИФРАКЦИЯ  СВЕТА</a:t>
            </a:r>
          </a:p>
          <a:p>
            <a:pPr algn="ctr"/>
            <a:r>
              <a:rPr lang="ru-RU" sz="4000" b="1" dirty="0" smtClean="0">
                <a:solidFill>
                  <a:schemeClr val="tx2">
                    <a:lumMod val="50000"/>
                  </a:schemeClr>
                </a:solidFill>
                <a:latin typeface="+mj-lt"/>
              </a:rPr>
              <a:t> </a:t>
            </a:r>
          </a:p>
        </p:txBody>
      </p:sp>
    </p:spTree>
    <p:extLst>
      <p:ext uri="{BB962C8B-B14F-4D97-AF65-F5344CB8AC3E}">
        <p14:creationId xmlns="" xmlns:p14="http://schemas.microsoft.com/office/powerpoint/2010/main" val="3753174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79662"/>
            <a:ext cx="9144000" cy="1323439"/>
          </a:xfrm>
          <a:prstGeom prst="rect">
            <a:avLst/>
          </a:prstGeom>
          <a:noFill/>
        </p:spPr>
        <p:txBody>
          <a:bodyPr wrap="square" rtlCol="0">
            <a:spAutoFit/>
          </a:bodyPr>
          <a:lstStyle/>
          <a:p>
            <a:pPr algn="ctr"/>
            <a:r>
              <a:rPr lang="ru-RU" sz="4000" b="1" dirty="0" smtClean="0">
                <a:solidFill>
                  <a:schemeClr val="tx2">
                    <a:lumMod val="50000"/>
                  </a:schemeClr>
                </a:solidFill>
                <a:latin typeface="+mj-lt"/>
              </a:rPr>
              <a:t>Интерференция света.</a:t>
            </a:r>
          </a:p>
          <a:p>
            <a:pPr algn="ctr"/>
            <a:r>
              <a:rPr lang="ru-RU" sz="4000" b="1" dirty="0" smtClean="0">
                <a:solidFill>
                  <a:schemeClr val="tx2">
                    <a:lumMod val="50000"/>
                  </a:schemeClr>
                </a:solidFill>
                <a:latin typeface="+mj-lt"/>
              </a:rPr>
              <a:t> </a:t>
            </a:r>
          </a:p>
        </p:txBody>
      </p:sp>
    </p:spTree>
    <p:extLst>
      <p:ext uri="{BB962C8B-B14F-4D97-AF65-F5344CB8AC3E}">
        <p14:creationId xmlns="" xmlns:p14="http://schemas.microsoft.com/office/powerpoint/2010/main" val="375317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0" y="142858"/>
            <a:ext cx="8929718" cy="5000642"/>
          </a:xfrm>
        </p:spPr>
        <p:txBody>
          <a:bodyPr>
            <a:noAutofit/>
          </a:bodyPr>
          <a:lstStyle/>
          <a:p>
            <a:r>
              <a:rPr lang="ru-RU" sz="2800" b="1" dirty="0" smtClean="0">
                <a:solidFill>
                  <a:srgbClr val="FF0000"/>
                </a:solidFill>
              </a:rPr>
              <a:t>Дифракцией</a:t>
            </a:r>
            <a:r>
              <a:rPr lang="ru-RU" sz="2800" dirty="0" smtClean="0"/>
              <a:t> называется явление </a:t>
            </a:r>
            <a:r>
              <a:rPr lang="ru-RU" sz="2800" dirty="0" err="1" smtClean="0"/>
              <a:t>огибания</a:t>
            </a:r>
            <a:r>
              <a:rPr lang="ru-RU" sz="2800" dirty="0" smtClean="0"/>
              <a:t> волнами препятствий, встречающихся на их пути. Дифракция наблюдается в том случае, если размеры препятствия (или отверстия) сравнимы с длиной волны. </a:t>
            </a:r>
          </a:p>
          <a:p>
            <a:r>
              <a:rPr lang="ru-RU" sz="2800" b="1" dirty="0" smtClean="0"/>
              <a:t>Принцип Гюйгенса - </a:t>
            </a:r>
            <a:r>
              <a:rPr lang="ru-RU" sz="2800" dirty="0" smtClean="0"/>
              <a:t>согласно которому каждая точка среды, до которой доходит возмущение, становится источником вторичных волн, а геометрическая огибающая этих вторичных волн дает положение волнового фронта в последующий момент времени.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9750" y="627460"/>
            <a:ext cx="8229600" cy="4312444"/>
          </a:xfrm>
        </p:spPr>
        <p:txBody>
          <a:bodyPr>
            <a:normAutofit/>
          </a:bodyPr>
          <a:lstStyle/>
          <a:p>
            <a:pPr eaLnBrk="1" hangingPunct="1">
              <a:buFontTx/>
              <a:buNone/>
            </a:pPr>
            <a:endParaRPr lang="ru-RU" dirty="0" smtClean="0"/>
          </a:p>
          <a:p>
            <a:pPr eaLnBrk="1" hangingPunct="1">
              <a:buFontTx/>
              <a:buNone/>
            </a:pPr>
            <a:endParaRPr lang="ru-RU" dirty="0" smtClean="0"/>
          </a:p>
          <a:p>
            <a:pPr eaLnBrk="1" hangingPunct="1">
              <a:buFontTx/>
              <a:buNone/>
            </a:pPr>
            <a:endParaRPr lang="ru-RU" dirty="0" smtClean="0"/>
          </a:p>
          <a:p>
            <a:pPr eaLnBrk="1" hangingPunct="1">
              <a:buFontTx/>
              <a:buNone/>
            </a:pPr>
            <a:endParaRPr lang="ru-RU" dirty="0" smtClean="0"/>
          </a:p>
          <a:p>
            <a:pPr eaLnBrk="1" hangingPunct="1">
              <a:buNone/>
            </a:pPr>
            <a:endParaRPr lang="ru-RU" b="1" i="1" dirty="0" smtClean="0"/>
          </a:p>
        </p:txBody>
      </p:sp>
      <p:grpSp>
        <p:nvGrpSpPr>
          <p:cNvPr id="71681" name="Group 1"/>
          <p:cNvGrpSpPr>
            <a:grpSpLocks/>
          </p:cNvGrpSpPr>
          <p:nvPr/>
        </p:nvGrpSpPr>
        <p:grpSpPr bwMode="auto">
          <a:xfrm>
            <a:off x="642910" y="1071552"/>
            <a:ext cx="5929354" cy="2857520"/>
            <a:chOff x="3563" y="840"/>
            <a:chExt cx="2824" cy="1533"/>
          </a:xfrm>
        </p:grpSpPr>
        <p:grpSp>
          <p:nvGrpSpPr>
            <p:cNvPr id="71682" name="Group 2"/>
            <p:cNvGrpSpPr>
              <a:grpSpLocks/>
            </p:cNvGrpSpPr>
            <p:nvPr/>
          </p:nvGrpSpPr>
          <p:grpSpPr bwMode="auto">
            <a:xfrm>
              <a:off x="3563" y="840"/>
              <a:ext cx="2824" cy="974"/>
              <a:chOff x="3563" y="840"/>
              <a:chExt cx="2824" cy="974"/>
            </a:xfrm>
          </p:grpSpPr>
          <p:sp>
            <p:nvSpPr>
              <p:cNvPr id="71683" name="Rectangle 3"/>
              <p:cNvSpPr>
                <a:spLocks noChangeArrowheads="1"/>
              </p:cNvSpPr>
              <p:nvPr/>
            </p:nvSpPr>
            <p:spPr bwMode="auto">
              <a:xfrm>
                <a:off x="3563" y="1398"/>
                <a:ext cx="847" cy="1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684" name="Rectangle 4"/>
              <p:cNvSpPr>
                <a:spLocks noChangeArrowheads="1"/>
              </p:cNvSpPr>
              <p:nvPr/>
            </p:nvSpPr>
            <p:spPr bwMode="auto">
              <a:xfrm>
                <a:off x="5540" y="1398"/>
                <a:ext cx="847" cy="1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685" name="Line 5"/>
              <p:cNvSpPr>
                <a:spLocks noChangeShapeType="1"/>
              </p:cNvSpPr>
              <p:nvPr/>
            </p:nvSpPr>
            <p:spPr bwMode="auto">
              <a:xfrm>
                <a:off x="4410" y="840"/>
                <a:ext cx="0" cy="27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1686" name="Line 6"/>
              <p:cNvSpPr>
                <a:spLocks noChangeShapeType="1"/>
              </p:cNvSpPr>
              <p:nvPr/>
            </p:nvSpPr>
            <p:spPr bwMode="auto">
              <a:xfrm>
                <a:off x="5681" y="840"/>
                <a:ext cx="1" cy="27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1687" name="Line 7"/>
              <p:cNvSpPr>
                <a:spLocks noChangeShapeType="1"/>
              </p:cNvSpPr>
              <p:nvPr/>
            </p:nvSpPr>
            <p:spPr bwMode="auto">
              <a:xfrm>
                <a:off x="5257" y="840"/>
                <a:ext cx="1" cy="27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1688" name="Line 8"/>
              <p:cNvSpPr>
                <a:spLocks noChangeShapeType="1"/>
              </p:cNvSpPr>
              <p:nvPr/>
            </p:nvSpPr>
            <p:spPr bwMode="auto">
              <a:xfrm>
                <a:off x="4834" y="840"/>
                <a:ext cx="1" cy="27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1689" name="Line 9"/>
              <p:cNvSpPr>
                <a:spLocks noChangeShapeType="1"/>
              </p:cNvSpPr>
              <p:nvPr/>
            </p:nvSpPr>
            <p:spPr bwMode="auto">
              <a:xfrm>
                <a:off x="4269" y="1258"/>
                <a:ext cx="155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690" name="Arc 10"/>
              <p:cNvSpPr>
                <a:spLocks/>
              </p:cNvSpPr>
              <p:nvPr/>
            </p:nvSpPr>
            <p:spPr bwMode="auto">
              <a:xfrm rot="5400000">
                <a:off x="4553" y="1394"/>
                <a:ext cx="277" cy="563"/>
              </a:xfrm>
              <a:custGeom>
                <a:avLst/>
                <a:gdLst>
                  <a:gd name="G0" fmla="+- 0 0 0"/>
                  <a:gd name="G1" fmla="+- 21600 0 0"/>
                  <a:gd name="G2" fmla="+- 21600 0 0"/>
                  <a:gd name="T0" fmla="*/ 0 w 21600"/>
                  <a:gd name="T1" fmla="*/ 0 h 43109"/>
                  <a:gd name="T2" fmla="*/ 1986 w 21600"/>
                  <a:gd name="T3" fmla="*/ 43109 h 43109"/>
                  <a:gd name="T4" fmla="*/ 0 w 21600"/>
                  <a:gd name="T5" fmla="*/ 21600 h 43109"/>
                </a:gdLst>
                <a:ahLst/>
                <a:cxnLst>
                  <a:cxn ang="0">
                    <a:pos x="T0" y="T1"/>
                  </a:cxn>
                  <a:cxn ang="0">
                    <a:pos x="T2" y="T3"/>
                  </a:cxn>
                  <a:cxn ang="0">
                    <a:pos x="T4" y="T5"/>
                  </a:cxn>
                </a:cxnLst>
                <a:rect l="0" t="0" r="r" b="b"/>
                <a:pathLst>
                  <a:path w="21600" h="43109" fill="none" extrusionOk="0">
                    <a:moveTo>
                      <a:pt x="-1" y="0"/>
                    </a:moveTo>
                    <a:cubicBezTo>
                      <a:pt x="11929" y="0"/>
                      <a:pt x="21600" y="9670"/>
                      <a:pt x="21600" y="21600"/>
                    </a:cubicBezTo>
                    <a:cubicBezTo>
                      <a:pt x="21600" y="32759"/>
                      <a:pt x="13098" y="42082"/>
                      <a:pt x="1985" y="43108"/>
                    </a:cubicBezTo>
                  </a:path>
                  <a:path w="21600" h="43109" stroke="0" extrusionOk="0">
                    <a:moveTo>
                      <a:pt x="-1" y="0"/>
                    </a:moveTo>
                    <a:cubicBezTo>
                      <a:pt x="11929" y="0"/>
                      <a:pt x="21600" y="9670"/>
                      <a:pt x="21600" y="21600"/>
                    </a:cubicBezTo>
                    <a:cubicBezTo>
                      <a:pt x="21600" y="32759"/>
                      <a:pt x="13098" y="42082"/>
                      <a:pt x="1985" y="4310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691" name="Arc 11"/>
              <p:cNvSpPr>
                <a:spLocks/>
              </p:cNvSpPr>
              <p:nvPr/>
            </p:nvSpPr>
            <p:spPr bwMode="auto">
              <a:xfrm rot="5400000">
                <a:off x="4694" y="1394"/>
                <a:ext cx="277" cy="563"/>
              </a:xfrm>
              <a:custGeom>
                <a:avLst/>
                <a:gdLst>
                  <a:gd name="G0" fmla="+- 0 0 0"/>
                  <a:gd name="G1" fmla="+- 21600 0 0"/>
                  <a:gd name="G2" fmla="+- 21600 0 0"/>
                  <a:gd name="T0" fmla="*/ 0 w 21600"/>
                  <a:gd name="T1" fmla="*/ 0 h 43109"/>
                  <a:gd name="T2" fmla="*/ 1986 w 21600"/>
                  <a:gd name="T3" fmla="*/ 43109 h 43109"/>
                  <a:gd name="T4" fmla="*/ 0 w 21600"/>
                  <a:gd name="T5" fmla="*/ 21600 h 43109"/>
                </a:gdLst>
                <a:ahLst/>
                <a:cxnLst>
                  <a:cxn ang="0">
                    <a:pos x="T0" y="T1"/>
                  </a:cxn>
                  <a:cxn ang="0">
                    <a:pos x="T2" y="T3"/>
                  </a:cxn>
                  <a:cxn ang="0">
                    <a:pos x="T4" y="T5"/>
                  </a:cxn>
                </a:cxnLst>
                <a:rect l="0" t="0" r="r" b="b"/>
                <a:pathLst>
                  <a:path w="21600" h="43109" fill="none" extrusionOk="0">
                    <a:moveTo>
                      <a:pt x="-1" y="0"/>
                    </a:moveTo>
                    <a:cubicBezTo>
                      <a:pt x="11929" y="0"/>
                      <a:pt x="21600" y="9670"/>
                      <a:pt x="21600" y="21600"/>
                    </a:cubicBezTo>
                    <a:cubicBezTo>
                      <a:pt x="21600" y="32759"/>
                      <a:pt x="13098" y="42082"/>
                      <a:pt x="1985" y="43108"/>
                    </a:cubicBezTo>
                  </a:path>
                  <a:path w="21600" h="43109" stroke="0" extrusionOk="0">
                    <a:moveTo>
                      <a:pt x="-1" y="0"/>
                    </a:moveTo>
                    <a:cubicBezTo>
                      <a:pt x="11929" y="0"/>
                      <a:pt x="21600" y="9670"/>
                      <a:pt x="21600" y="21600"/>
                    </a:cubicBezTo>
                    <a:cubicBezTo>
                      <a:pt x="21600" y="32759"/>
                      <a:pt x="13098" y="42082"/>
                      <a:pt x="1985" y="4310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692" name="Arc 12"/>
              <p:cNvSpPr>
                <a:spLocks/>
              </p:cNvSpPr>
              <p:nvPr/>
            </p:nvSpPr>
            <p:spPr bwMode="auto">
              <a:xfrm rot="5400000">
                <a:off x="4836" y="1393"/>
                <a:ext cx="277" cy="565"/>
              </a:xfrm>
              <a:custGeom>
                <a:avLst/>
                <a:gdLst>
                  <a:gd name="G0" fmla="+- 0 0 0"/>
                  <a:gd name="G1" fmla="+- 21600 0 0"/>
                  <a:gd name="G2" fmla="+- 21600 0 0"/>
                  <a:gd name="T0" fmla="*/ 0 w 21600"/>
                  <a:gd name="T1" fmla="*/ 0 h 43109"/>
                  <a:gd name="T2" fmla="*/ 1986 w 21600"/>
                  <a:gd name="T3" fmla="*/ 43109 h 43109"/>
                  <a:gd name="T4" fmla="*/ 0 w 21600"/>
                  <a:gd name="T5" fmla="*/ 21600 h 43109"/>
                </a:gdLst>
                <a:ahLst/>
                <a:cxnLst>
                  <a:cxn ang="0">
                    <a:pos x="T0" y="T1"/>
                  </a:cxn>
                  <a:cxn ang="0">
                    <a:pos x="T2" y="T3"/>
                  </a:cxn>
                  <a:cxn ang="0">
                    <a:pos x="T4" y="T5"/>
                  </a:cxn>
                </a:cxnLst>
                <a:rect l="0" t="0" r="r" b="b"/>
                <a:pathLst>
                  <a:path w="21600" h="43109" fill="none" extrusionOk="0">
                    <a:moveTo>
                      <a:pt x="-1" y="0"/>
                    </a:moveTo>
                    <a:cubicBezTo>
                      <a:pt x="11929" y="0"/>
                      <a:pt x="21600" y="9670"/>
                      <a:pt x="21600" y="21600"/>
                    </a:cubicBezTo>
                    <a:cubicBezTo>
                      <a:pt x="21600" y="32759"/>
                      <a:pt x="13098" y="42082"/>
                      <a:pt x="1985" y="43108"/>
                    </a:cubicBezTo>
                  </a:path>
                  <a:path w="21600" h="43109" stroke="0" extrusionOk="0">
                    <a:moveTo>
                      <a:pt x="-1" y="0"/>
                    </a:moveTo>
                    <a:cubicBezTo>
                      <a:pt x="11929" y="0"/>
                      <a:pt x="21600" y="9670"/>
                      <a:pt x="21600" y="21600"/>
                    </a:cubicBezTo>
                    <a:cubicBezTo>
                      <a:pt x="21600" y="32759"/>
                      <a:pt x="13098" y="42082"/>
                      <a:pt x="1985" y="4310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693" name="Arc 13"/>
              <p:cNvSpPr>
                <a:spLocks/>
              </p:cNvSpPr>
              <p:nvPr/>
            </p:nvSpPr>
            <p:spPr bwMode="auto">
              <a:xfrm rot="5400000">
                <a:off x="4977" y="1394"/>
                <a:ext cx="277" cy="563"/>
              </a:xfrm>
              <a:custGeom>
                <a:avLst/>
                <a:gdLst>
                  <a:gd name="G0" fmla="+- 0 0 0"/>
                  <a:gd name="G1" fmla="+- 21600 0 0"/>
                  <a:gd name="G2" fmla="+- 21600 0 0"/>
                  <a:gd name="T0" fmla="*/ 0 w 21600"/>
                  <a:gd name="T1" fmla="*/ 0 h 43109"/>
                  <a:gd name="T2" fmla="*/ 1986 w 21600"/>
                  <a:gd name="T3" fmla="*/ 43109 h 43109"/>
                  <a:gd name="T4" fmla="*/ 0 w 21600"/>
                  <a:gd name="T5" fmla="*/ 21600 h 43109"/>
                </a:gdLst>
                <a:ahLst/>
                <a:cxnLst>
                  <a:cxn ang="0">
                    <a:pos x="T0" y="T1"/>
                  </a:cxn>
                  <a:cxn ang="0">
                    <a:pos x="T2" y="T3"/>
                  </a:cxn>
                  <a:cxn ang="0">
                    <a:pos x="T4" y="T5"/>
                  </a:cxn>
                </a:cxnLst>
                <a:rect l="0" t="0" r="r" b="b"/>
                <a:pathLst>
                  <a:path w="21600" h="43109" fill="none" extrusionOk="0">
                    <a:moveTo>
                      <a:pt x="-1" y="0"/>
                    </a:moveTo>
                    <a:cubicBezTo>
                      <a:pt x="11929" y="0"/>
                      <a:pt x="21600" y="9670"/>
                      <a:pt x="21600" y="21600"/>
                    </a:cubicBezTo>
                    <a:cubicBezTo>
                      <a:pt x="21600" y="32759"/>
                      <a:pt x="13098" y="42082"/>
                      <a:pt x="1985" y="43108"/>
                    </a:cubicBezTo>
                  </a:path>
                  <a:path w="21600" h="43109" stroke="0" extrusionOk="0">
                    <a:moveTo>
                      <a:pt x="-1" y="0"/>
                    </a:moveTo>
                    <a:cubicBezTo>
                      <a:pt x="11929" y="0"/>
                      <a:pt x="21600" y="9670"/>
                      <a:pt x="21600" y="21600"/>
                    </a:cubicBezTo>
                    <a:cubicBezTo>
                      <a:pt x="21600" y="32759"/>
                      <a:pt x="13098" y="42082"/>
                      <a:pt x="1985" y="4310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694" name="Arc 14"/>
              <p:cNvSpPr>
                <a:spLocks/>
              </p:cNvSpPr>
              <p:nvPr/>
            </p:nvSpPr>
            <p:spPr bwMode="auto">
              <a:xfrm rot="5400000">
                <a:off x="5118" y="1394"/>
                <a:ext cx="277" cy="563"/>
              </a:xfrm>
              <a:custGeom>
                <a:avLst/>
                <a:gdLst>
                  <a:gd name="G0" fmla="+- 0 0 0"/>
                  <a:gd name="G1" fmla="+- 21600 0 0"/>
                  <a:gd name="G2" fmla="+- 21600 0 0"/>
                  <a:gd name="T0" fmla="*/ 0 w 21600"/>
                  <a:gd name="T1" fmla="*/ 0 h 43109"/>
                  <a:gd name="T2" fmla="*/ 1986 w 21600"/>
                  <a:gd name="T3" fmla="*/ 43109 h 43109"/>
                  <a:gd name="T4" fmla="*/ 0 w 21600"/>
                  <a:gd name="T5" fmla="*/ 21600 h 43109"/>
                </a:gdLst>
                <a:ahLst/>
                <a:cxnLst>
                  <a:cxn ang="0">
                    <a:pos x="T0" y="T1"/>
                  </a:cxn>
                  <a:cxn ang="0">
                    <a:pos x="T2" y="T3"/>
                  </a:cxn>
                  <a:cxn ang="0">
                    <a:pos x="T4" y="T5"/>
                  </a:cxn>
                </a:cxnLst>
                <a:rect l="0" t="0" r="r" b="b"/>
                <a:pathLst>
                  <a:path w="21600" h="43109" fill="none" extrusionOk="0">
                    <a:moveTo>
                      <a:pt x="-1" y="0"/>
                    </a:moveTo>
                    <a:cubicBezTo>
                      <a:pt x="11929" y="0"/>
                      <a:pt x="21600" y="9670"/>
                      <a:pt x="21600" y="21600"/>
                    </a:cubicBezTo>
                    <a:cubicBezTo>
                      <a:pt x="21600" y="32759"/>
                      <a:pt x="13098" y="42082"/>
                      <a:pt x="1985" y="43108"/>
                    </a:cubicBezTo>
                  </a:path>
                  <a:path w="21600" h="43109" stroke="0" extrusionOk="0">
                    <a:moveTo>
                      <a:pt x="-1" y="0"/>
                    </a:moveTo>
                    <a:cubicBezTo>
                      <a:pt x="11929" y="0"/>
                      <a:pt x="21600" y="9670"/>
                      <a:pt x="21600" y="21600"/>
                    </a:cubicBezTo>
                    <a:cubicBezTo>
                      <a:pt x="21600" y="32759"/>
                      <a:pt x="13098" y="42082"/>
                      <a:pt x="1985" y="4310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695" name="Text Box 15"/>
            <p:cNvSpPr txBox="1">
              <a:spLocks noChangeArrowheads="1"/>
            </p:cNvSpPr>
            <p:nvPr/>
          </p:nvSpPr>
          <p:spPr bwMode="auto">
            <a:xfrm>
              <a:off x="3563" y="1955"/>
              <a:ext cx="2824" cy="4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                    </a:t>
              </a:r>
              <a:r>
                <a:rPr kumimoji="0" lang="ru-RU" sz="3600" b="0" i="0" u="none" strike="noStrike" cap="none" normalizeH="0" baseline="0" dirty="0" smtClean="0">
                  <a:ln>
                    <a:noFill/>
                  </a:ln>
                  <a:solidFill>
                    <a:schemeClr val="tx1"/>
                  </a:solidFill>
                  <a:effectLst/>
                  <a:latin typeface="Calibri" pitchFamily="34" charset="0"/>
                </a:rPr>
                <a:t>Рис. 1. Принцип Гюйгенса</a:t>
              </a:r>
              <a:endParaRPr kumimoji="0" lang="ru-RU" sz="36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6" y="357173"/>
            <a:ext cx="8001056" cy="4237450"/>
          </a:xfrm>
        </p:spPr>
        <p:txBody>
          <a:bodyPr>
            <a:normAutofit lnSpcReduction="10000"/>
          </a:bodyPr>
          <a:lstStyle/>
          <a:p>
            <a:r>
              <a:rPr lang="ru-RU" sz="4000" b="1" dirty="0" smtClean="0">
                <a:solidFill>
                  <a:srgbClr val="FF0000"/>
                </a:solidFill>
              </a:rPr>
              <a:t>Принцип Гюйгенса – Френеля</a:t>
            </a:r>
            <a:r>
              <a:rPr lang="ru-RU" sz="4000" b="1" dirty="0" smtClean="0"/>
              <a:t> - световая волна, возбуждаемая каким-либо источником, может быть представлена как результат суперпозиции вторичных волн, излучаемых фиктивными источниками.</a:t>
            </a:r>
            <a:endParaRPr lang="ru-RU" sz="4000" dirty="0" smtClean="0"/>
          </a:p>
          <a:p>
            <a:pPr eaLnBrk="1" hangingPunct="1"/>
            <a:endParaRPr lang="ru-RU" sz="4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142845" y="357188"/>
            <a:ext cx="8858312" cy="4572016"/>
          </a:xfrm>
        </p:spPr>
        <p:txBody>
          <a:bodyPr>
            <a:normAutofit fontScale="92500" lnSpcReduction="10000"/>
          </a:bodyPr>
          <a:lstStyle/>
          <a:p>
            <a:pPr algn="just">
              <a:buNone/>
            </a:pPr>
            <a:r>
              <a:rPr lang="ru-RU" dirty="0" smtClean="0"/>
              <a:t>    Большое практическое значение имеет дифракция в параллельных лучах. Она наблюдается в том случае, если источник света и точка наблюдения бесконечно удалены от препятствия, вызывающего дифракцию. Чтобы реально осуществить данный вид дифракции достаточно источник света поместить в фокусе собирающей линзы, а дифракционную картину наблюдать в фокальной плоскости второй собирающей линзы, установленной за препятствием.</a:t>
            </a:r>
            <a:endParaRPr lang="ru-RU" i="1" dirty="0" smtClean="0"/>
          </a:p>
        </p:txBody>
      </p:sp>
      <p:sp>
        <p:nvSpPr>
          <p:cNvPr id="2052" name="Rectangle 5"/>
          <p:cNvSpPr>
            <a:spLocks noChangeArrowheads="1"/>
          </p:cNvSpPr>
          <p:nvPr/>
        </p:nvSpPr>
        <p:spPr bwMode="auto">
          <a:xfrm>
            <a:off x="0" y="2400300"/>
            <a:ext cx="184731" cy="369332"/>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500034" y="571486"/>
            <a:ext cx="8186766" cy="4071965"/>
          </a:xfrm>
        </p:spPr>
        <p:txBody>
          <a:bodyPr>
            <a:normAutofit/>
          </a:bodyPr>
          <a:lstStyle/>
          <a:p>
            <a:r>
              <a:rPr lang="ru-RU" dirty="0" smtClean="0"/>
              <a:t>Условие </a:t>
            </a:r>
            <a:r>
              <a:rPr lang="ru-RU" b="1" i="1" dirty="0" smtClean="0"/>
              <a:t>дифракционного минимума</a:t>
            </a:r>
            <a:r>
              <a:rPr lang="ru-RU" dirty="0" smtClean="0"/>
              <a:t> будет иметь вид: </a:t>
            </a:r>
          </a:p>
          <a:p>
            <a:endParaRPr lang="ru-RU" dirty="0" smtClean="0"/>
          </a:p>
          <a:p>
            <a:endParaRPr lang="ru-RU" dirty="0" smtClean="0"/>
          </a:p>
          <a:p>
            <a:endParaRPr lang="ru-RU" dirty="0" smtClean="0"/>
          </a:p>
          <a:p>
            <a:endParaRPr lang="ru-RU" dirty="0" smtClean="0"/>
          </a:p>
          <a:p>
            <a:r>
              <a:rPr lang="ru-RU" dirty="0" smtClean="0"/>
              <a:t>а = 1, 2 , 3</a:t>
            </a:r>
          </a:p>
          <a:p>
            <a:endParaRPr lang="ru-RU" dirty="0" smtClean="0"/>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4993" name="Object 1"/>
          <p:cNvGraphicFramePr>
            <a:graphicFrameLocks noChangeAspect="1"/>
          </p:cNvGraphicFramePr>
          <p:nvPr/>
        </p:nvGraphicFramePr>
        <p:xfrm>
          <a:off x="1304488" y="2285998"/>
          <a:ext cx="4913692" cy="1000132"/>
        </p:xfrm>
        <a:graphic>
          <a:graphicData uri="http://schemas.openxmlformats.org/presentationml/2006/ole">
            <p:oleObj spid="_x0000_s84993" r:id="rId3" imgW="1079032" imgH="215806"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250826" y="195263"/>
            <a:ext cx="8678892" cy="4733941"/>
          </a:xfrm>
        </p:spPr>
        <p:txBody>
          <a:bodyPr>
            <a:normAutofit lnSpcReduction="10000"/>
          </a:bodyPr>
          <a:lstStyle/>
          <a:p>
            <a:pPr algn="ctr">
              <a:buNone/>
            </a:pPr>
            <a:r>
              <a:rPr lang="ru-RU" b="1" i="1" dirty="0" smtClean="0"/>
              <a:t>Условие дифракционного максимума:</a:t>
            </a:r>
          </a:p>
          <a:p>
            <a:pPr algn="ctr">
              <a:buNone/>
            </a:pPr>
            <a:endParaRPr lang="ru-RU" b="1" i="1" dirty="0" smtClean="0">
              <a:solidFill>
                <a:srgbClr val="FF0000"/>
              </a:solidFill>
            </a:endParaRPr>
          </a:p>
          <a:p>
            <a:pPr algn="ctr">
              <a:buNone/>
            </a:pPr>
            <a:endParaRPr lang="ru-RU" b="1" i="1" dirty="0" smtClean="0">
              <a:solidFill>
                <a:srgbClr val="FF0000"/>
              </a:solidFill>
            </a:endParaRPr>
          </a:p>
          <a:p>
            <a:pPr algn="just">
              <a:buNone/>
            </a:pPr>
            <a:r>
              <a:rPr lang="ru-RU" b="1" i="1" dirty="0" smtClean="0">
                <a:solidFill>
                  <a:srgbClr val="FF0000"/>
                </a:solidFill>
              </a:rPr>
              <a:t>   </a:t>
            </a:r>
            <a:r>
              <a:rPr lang="ru-RU" b="1" i="1" dirty="0" smtClean="0">
                <a:solidFill>
                  <a:srgbClr val="002060"/>
                </a:solidFill>
              </a:rPr>
              <a:t>Если щель освещается белым светом, то нулевой (центральный) максимум – белый.</a:t>
            </a:r>
          </a:p>
          <a:p>
            <a:pPr algn="just">
              <a:buNone/>
            </a:pPr>
            <a:r>
              <a:rPr lang="ru-RU" b="1" i="1" dirty="0" smtClean="0">
                <a:solidFill>
                  <a:srgbClr val="002060"/>
                </a:solidFill>
              </a:rPr>
              <a:t>   По обе стороны от нулевого максимума располагаются  цветные максимумы первого порядка. </a:t>
            </a:r>
            <a:r>
              <a:rPr lang="ru-RU" b="1" i="1" dirty="0" smtClean="0">
                <a:solidFill>
                  <a:srgbClr val="FF0000"/>
                </a:solidFill>
              </a:rPr>
              <a:t>Красный цвет </a:t>
            </a:r>
            <a:r>
              <a:rPr lang="ru-RU" b="1" i="1" dirty="0" smtClean="0">
                <a:solidFill>
                  <a:srgbClr val="002060"/>
                </a:solidFill>
              </a:rPr>
              <a:t>отклонится на больший угол, </a:t>
            </a:r>
            <a:r>
              <a:rPr lang="ru-RU" b="1" i="1" dirty="0" smtClean="0">
                <a:solidFill>
                  <a:srgbClr val="4D0759"/>
                </a:solidFill>
              </a:rPr>
              <a:t>чем фиолетовый</a:t>
            </a:r>
            <a:r>
              <a:rPr lang="ru-RU" b="1" i="1" dirty="0" smtClean="0">
                <a:solidFill>
                  <a:srgbClr val="002060"/>
                </a:solidFill>
              </a:rPr>
              <a:t>.</a:t>
            </a:r>
            <a:endParaRPr lang="ru-RU" b="1" dirty="0" smtClean="0">
              <a:solidFill>
                <a:srgbClr val="002060"/>
              </a:solidFill>
            </a:endParaRPr>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3969" name="Object 1"/>
          <p:cNvGraphicFramePr>
            <a:graphicFrameLocks noChangeAspect="1"/>
          </p:cNvGraphicFramePr>
          <p:nvPr/>
        </p:nvGraphicFramePr>
        <p:xfrm>
          <a:off x="2285984" y="714362"/>
          <a:ext cx="4216362" cy="1215761"/>
        </p:xfrm>
        <a:graphic>
          <a:graphicData uri="http://schemas.openxmlformats.org/presentationml/2006/ole">
            <p:oleObj spid="_x0000_s83969" r:id="rId3" imgW="1548728" imgH="444307"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457200" y="465535"/>
            <a:ext cx="8229600" cy="3677851"/>
          </a:xfrm>
        </p:spPr>
        <p:txBody>
          <a:bodyPr>
            <a:normAutofit/>
          </a:bodyPr>
          <a:lstStyle/>
          <a:p>
            <a:pPr algn="just" eaLnBrk="1" hangingPunct="1"/>
            <a:r>
              <a:rPr lang="ru-RU" b="1" dirty="0" smtClean="0">
                <a:solidFill>
                  <a:srgbClr val="FF0000"/>
                </a:solidFill>
              </a:rPr>
              <a:t>Дифракционная решетка  </a:t>
            </a:r>
            <a:r>
              <a:rPr lang="ru-RU" dirty="0" smtClean="0"/>
              <a:t>- это большое число одинаковых узких щелей, расположенных на одинаковых малых расстояниях.</a:t>
            </a:r>
          </a:p>
          <a:p>
            <a:pPr algn="just"/>
            <a:r>
              <a:rPr lang="ru-RU" dirty="0" smtClean="0"/>
              <a:t>Ширину </a:t>
            </a:r>
            <a:r>
              <a:rPr lang="en-US" dirty="0" smtClean="0"/>
              <a:t>d</a:t>
            </a:r>
            <a:r>
              <a:rPr lang="ru-RU" dirty="0" smtClean="0"/>
              <a:t> одного элемента называют постоянной дифракционной решетки. </a:t>
            </a: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2945" name="Object 1"/>
          <p:cNvGraphicFramePr>
            <a:graphicFrameLocks noChangeAspect="1"/>
          </p:cNvGraphicFramePr>
          <p:nvPr/>
        </p:nvGraphicFramePr>
        <p:xfrm>
          <a:off x="928662" y="3857634"/>
          <a:ext cx="1725228" cy="500066"/>
        </p:xfrm>
        <a:graphic>
          <a:graphicData uri="http://schemas.openxmlformats.org/presentationml/2006/ole">
            <p:oleObj spid="_x0000_s82945" r:id="rId3" imgW="660113" imgH="190417" progId="">
              <p:embed/>
            </p:oleObj>
          </a:graphicData>
        </a:graphic>
      </p:graphicFrame>
      <p:sp>
        <p:nvSpPr>
          <p:cNvPr id="8" name="Прямоугольник 7"/>
          <p:cNvSpPr/>
          <p:nvPr/>
        </p:nvSpPr>
        <p:spPr>
          <a:xfrm>
            <a:off x="2724150" y="3875644"/>
            <a:ext cx="6134130" cy="830997"/>
          </a:xfrm>
          <a:prstGeom prst="rect">
            <a:avLst/>
          </a:prstGeom>
        </p:spPr>
        <p:txBody>
          <a:bodyPr wrap="square">
            <a:spAutoFit/>
          </a:bodyPr>
          <a:lstStyle/>
          <a:p>
            <a:pPr lvl="0" fontAlgn="base">
              <a:spcBef>
                <a:spcPct val="0"/>
              </a:spcBef>
              <a:spcAft>
                <a:spcPct val="0"/>
              </a:spcAft>
            </a:pPr>
            <a:r>
              <a:rPr lang="ru-RU" sz="2400" dirty="0" smtClean="0">
                <a:solidFill>
                  <a:prstClr val="black"/>
                </a:solidFill>
                <a:latin typeface="Times New Roman" pitchFamily="18" charset="0"/>
                <a:ea typeface="Calibri" pitchFamily="34" charset="0"/>
                <a:cs typeface="Times New Roman" pitchFamily="18" charset="0"/>
              </a:rPr>
              <a:t>Если ширина щели равна «а», </a:t>
            </a:r>
          </a:p>
          <a:p>
            <a:pPr lvl="0" fontAlgn="base">
              <a:spcBef>
                <a:spcPct val="0"/>
              </a:spcBef>
              <a:spcAft>
                <a:spcPct val="0"/>
              </a:spcAft>
            </a:pPr>
            <a:r>
              <a:rPr lang="ru-RU" sz="2400" dirty="0" smtClean="0">
                <a:solidFill>
                  <a:prstClr val="black"/>
                </a:solidFill>
                <a:latin typeface="Times New Roman" pitchFamily="18" charset="0"/>
                <a:ea typeface="Calibri" pitchFamily="34" charset="0"/>
                <a:cs typeface="Times New Roman" pitchFamily="18" charset="0"/>
              </a:rPr>
              <a:t>ширина непрозрачного участка «</a:t>
            </a:r>
            <a:r>
              <a:rPr lang="en-US" sz="2400" dirty="0" smtClean="0">
                <a:solidFill>
                  <a:prstClr val="black"/>
                </a:solidFill>
                <a:latin typeface="Times New Roman" pitchFamily="18" charset="0"/>
                <a:ea typeface="Calibri" pitchFamily="34" charset="0"/>
                <a:cs typeface="Times New Roman" pitchFamily="18" charset="0"/>
              </a:rPr>
              <a:t>b</a:t>
            </a:r>
            <a:r>
              <a:rPr lang="ru-RU" sz="2400" dirty="0" smtClean="0">
                <a:solidFill>
                  <a:prstClr val="black"/>
                </a:solidFill>
                <a:latin typeface="Times New Roman" pitchFamily="18" charset="0"/>
                <a:ea typeface="Calibri" pitchFamily="34" charset="0"/>
                <a:cs typeface="Times New Roman" pitchFamily="18" charset="0"/>
              </a:rPr>
              <a:t>»</a:t>
            </a:r>
            <a:endParaRPr lang="ru-RU" sz="2400" dirty="0" smtClean="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285720" y="428611"/>
            <a:ext cx="9144000" cy="2143140"/>
          </a:xfrm>
        </p:spPr>
        <p:txBody>
          <a:bodyPr>
            <a:normAutofit lnSpcReduction="10000"/>
          </a:bodyPr>
          <a:lstStyle/>
          <a:p>
            <a:r>
              <a:rPr lang="ru-RU" dirty="0" smtClean="0"/>
              <a:t>Условие главных  максимумов:</a:t>
            </a:r>
          </a:p>
          <a:p>
            <a:endParaRPr lang="ru-RU" b="1" dirty="0" smtClean="0">
              <a:solidFill>
                <a:srgbClr val="FF0000"/>
              </a:solidFill>
            </a:endParaRPr>
          </a:p>
          <a:p>
            <a:endParaRPr lang="ru-RU" b="1" dirty="0" smtClean="0">
              <a:solidFill>
                <a:srgbClr val="FF0000"/>
              </a:solidFill>
            </a:endParaRPr>
          </a:p>
          <a:p>
            <a:r>
              <a:rPr lang="ru-RU" dirty="0" smtClean="0"/>
              <a:t>Условие дополнительных минимумов:</a:t>
            </a:r>
            <a:endParaRPr lang="ru-RU" b="1" dirty="0" smtClean="0">
              <a:solidFill>
                <a:srgbClr val="FF0000"/>
              </a:solidFill>
            </a:endParaRP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85" name="Object 1"/>
          <p:cNvGraphicFramePr>
            <a:graphicFrameLocks noChangeAspect="1"/>
          </p:cNvGraphicFramePr>
          <p:nvPr/>
        </p:nvGraphicFramePr>
        <p:xfrm>
          <a:off x="2786050" y="1285866"/>
          <a:ext cx="3081152" cy="571504"/>
        </p:xfrm>
        <a:graphic>
          <a:graphicData uri="http://schemas.openxmlformats.org/presentationml/2006/ole">
            <p:oleObj spid="_x0000_s93185" r:id="rId3" imgW="1180588" imgH="215806" progId="">
              <p:embed/>
            </p:oleObj>
          </a:graphicData>
        </a:graphic>
      </p:graphicFrame>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87" name="Object 3"/>
          <p:cNvGraphicFramePr>
            <a:graphicFrameLocks noChangeAspect="1"/>
          </p:cNvGraphicFramePr>
          <p:nvPr/>
        </p:nvGraphicFramePr>
        <p:xfrm>
          <a:off x="3071802" y="3000378"/>
          <a:ext cx="3045995" cy="857256"/>
        </p:xfrm>
        <a:graphic>
          <a:graphicData uri="http://schemas.openxmlformats.org/presentationml/2006/ole">
            <p:oleObj spid="_x0000_s93187" r:id="rId4" imgW="1586811" imgH="444307"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0"/>
            <a:ext cx="5214974" cy="5000642"/>
          </a:xfrm>
        </p:spPr>
        <p:txBody>
          <a:bodyPr>
            <a:normAutofit fontScale="47500" lnSpcReduction="20000"/>
          </a:bodyPr>
          <a:lstStyle/>
          <a:p>
            <a:endParaRPr lang="ru-RU" dirty="0" smtClean="0"/>
          </a:p>
          <a:p>
            <a:pPr algn="just"/>
            <a:r>
              <a:rPr lang="ru-RU" sz="4200" dirty="0" smtClean="0"/>
              <a:t>На рисунке показано распределение интенсивности света, в дифракционной картине, получаемой от двух щелей. Можно показать, что при  щелях между двумя главными максимума будет располагаться  </a:t>
            </a:r>
            <a:r>
              <a:rPr lang="en-US" sz="4200" b="1" dirty="0" smtClean="0"/>
              <a:t>N-1</a:t>
            </a:r>
            <a:r>
              <a:rPr lang="ru-RU" sz="4200" dirty="0" smtClean="0"/>
              <a:t> дополнительных минимума, разделенных вторичными максимумами, создающими весьма слабый фон. Чем больше щелей, тем больше энергии проходит через дифракционную решетку, тем больше минимумов образуется между главными максимума, тем более интенсивными и более острыми будут сами максимумы. При освещении решетки белым светом все максимумы, кроме центрального, разлагаются в спектр, фиолетовый конец которого расположен ближе к центру дифракционной картины, красный – наружу.</a:t>
            </a:r>
          </a:p>
          <a:p>
            <a:endParaRPr lang="ru-RU" dirty="0"/>
          </a:p>
        </p:txBody>
      </p:sp>
      <p:grpSp>
        <p:nvGrpSpPr>
          <p:cNvPr id="119810" name="Group 2"/>
          <p:cNvGrpSpPr>
            <a:grpSpLocks/>
          </p:cNvGrpSpPr>
          <p:nvPr/>
        </p:nvGrpSpPr>
        <p:grpSpPr bwMode="auto">
          <a:xfrm>
            <a:off x="500034" y="1071552"/>
            <a:ext cx="3429024" cy="2730515"/>
            <a:chOff x="2834" y="1725"/>
            <a:chExt cx="3529" cy="2647"/>
          </a:xfrm>
        </p:grpSpPr>
        <p:grpSp>
          <p:nvGrpSpPr>
            <p:cNvPr id="119811" name="Group 3"/>
            <p:cNvGrpSpPr>
              <a:grpSpLocks/>
            </p:cNvGrpSpPr>
            <p:nvPr/>
          </p:nvGrpSpPr>
          <p:grpSpPr bwMode="auto">
            <a:xfrm>
              <a:off x="2834" y="1725"/>
              <a:ext cx="3529" cy="1954"/>
              <a:chOff x="2834" y="1725"/>
              <a:chExt cx="4094" cy="1954"/>
            </a:xfrm>
          </p:grpSpPr>
          <p:grpSp>
            <p:nvGrpSpPr>
              <p:cNvPr id="119812" name="Group 4"/>
              <p:cNvGrpSpPr>
                <a:grpSpLocks/>
              </p:cNvGrpSpPr>
              <p:nvPr/>
            </p:nvGrpSpPr>
            <p:grpSpPr bwMode="auto">
              <a:xfrm>
                <a:off x="4528" y="1725"/>
                <a:ext cx="565" cy="1952"/>
                <a:chOff x="4104" y="3118"/>
                <a:chExt cx="847" cy="1254"/>
              </a:xfrm>
            </p:grpSpPr>
            <p:sp>
              <p:nvSpPr>
                <p:cNvPr id="119813" name="Freeform 5"/>
                <p:cNvSpPr>
                  <a:spLocks/>
                </p:cNvSpPr>
                <p:nvPr/>
              </p:nvSpPr>
              <p:spPr bwMode="auto">
                <a:xfrm>
                  <a:off x="4104" y="3397"/>
                  <a:ext cx="283" cy="975"/>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14" name="Freeform 6"/>
                <p:cNvSpPr>
                  <a:spLocks/>
                </p:cNvSpPr>
                <p:nvPr/>
              </p:nvSpPr>
              <p:spPr bwMode="auto">
                <a:xfrm flipH="1">
                  <a:off x="4669" y="3397"/>
                  <a:ext cx="282" cy="974"/>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15" name="Freeform 7"/>
                <p:cNvSpPr>
                  <a:spLocks/>
                </p:cNvSpPr>
                <p:nvPr/>
              </p:nvSpPr>
              <p:spPr bwMode="auto">
                <a:xfrm>
                  <a:off x="4387" y="3118"/>
                  <a:ext cx="282" cy="279"/>
                </a:xfrm>
                <a:custGeom>
                  <a:avLst/>
                  <a:gdLst/>
                  <a:ahLst/>
                  <a:cxnLst>
                    <a:cxn ang="0">
                      <a:pos x="0" y="360"/>
                    </a:cxn>
                    <a:cxn ang="0">
                      <a:pos x="180" y="0"/>
                    </a:cxn>
                    <a:cxn ang="0">
                      <a:pos x="360" y="360"/>
                    </a:cxn>
                  </a:cxnLst>
                  <a:rect l="0" t="0" r="r" b="b"/>
                  <a:pathLst>
                    <a:path w="360" h="360">
                      <a:moveTo>
                        <a:pt x="0" y="360"/>
                      </a:moveTo>
                      <a:cubicBezTo>
                        <a:pt x="60" y="180"/>
                        <a:pt x="120" y="0"/>
                        <a:pt x="180" y="0"/>
                      </a:cubicBezTo>
                      <a:cubicBezTo>
                        <a:pt x="240" y="0"/>
                        <a:pt x="330" y="300"/>
                        <a:pt x="36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9816" name="Group 8"/>
              <p:cNvGrpSpPr>
                <a:grpSpLocks/>
              </p:cNvGrpSpPr>
              <p:nvPr/>
            </p:nvGrpSpPr>
            <p:grpSpPr bwMode="auto">
              <a:xfrm>
                <a:off x="3822" y="3258"/>
                <a:ext cx="565" cy="420"/>
                <a:chOff x="4104" y="3118"/>
                <a:chExt cx="847" cy="1254"/>
              </a:xfrm>
            </p:grpSpPr>
            <p:sp>
              <p:nvSpPr>
                <p:cNvPr id="119817" name="Freeform 9"/>
                <p:cNvSpPr>
                  <a:spLocks/>
                </p:cNvSpPr>
                <p:nvPr/>
              </p:nvSpPr>
              <p:spPr bwMode="auto">
                <a:xfrm>
                  <a:off x="4104" y="3397"/>
                  <a:ext cx="283" cy="975"/>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18" name="Freeform 10"/>
                <p:cNvSpPr>
                  <a:spLocks/>
                </p:cNvSpPr>
                <p:nvPr/>
              </p:nvSpPr>
              <p:spPr bwMode="auto">
                <a:xfrm flipH="1">
                  <a:off x="4669" y="3397"/>
                  <a:ext cx="282" cy="974"/>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19" name="Freeform 11"/>
                <p:cNvSpPr>
                  <a:spLocks/>
                </p:cNvSpPr>
                <p:nvPr/>
              </p:nvSpPr>
              <p:spPr bwMode="auto">
                <a:xfrm>
                  <a:off x="4387" y="3118"/>
                  <a:ext cx="282" cy="279"/>
                </a:xfrm>
                <a:custGeom>
                  <a:avLst/>
                  <a:gdLst/>
                  <a:ahLst/>
                  <a:cxnLst>
                    <a:cxn ang="0">
                      <a:pos x="0" y="360"/>
                    </a:cxn>
                    <a:cxn ang="0">
                      <a:pos x="180" y="0"/>
                    </a:cxn>
                    <a:cxn ang="0">
                      <a:pos x="360" y="360"/>
                    </a:cxn>
                  </a:cxnLst>
                  <a:rect l="0" t="0" r="r" b="b"/>
                  <a:pathLst>
                    <a:path w="360" h="360">
                      <a:moveTo>
                        <a:pt x="0" y="360"/>
                      </a:moveTo>
                      <a:cubicBezTo>
                        <a:pt x="60" y="180"/>
                        <a:pt x="120" y="0"/>
                        <a:pt x="180" y="0"/>
                      </a:cubicBezTo>
                      <a:cubicBezTo>
                        <a:pt x="240" y="0"/>
                        <a:pt x="330" y="300"/>
                        <a:pt x="36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9820" name="Group 12"/>
              <p:cNvGrpSpPr>
                <a:grpSpLocks/>
              </p:cNvGrpSpPr>
              <p:nvPr/>
            </p:nvGrpSpPr>
            <p:grpSpPr bwMode="auto">
              <a:xfrm>
                <a:off x="5375" y="3258"/>
                <a:ext cx="566" cy="420"/>
                <a:chOff x="4104" y="3118"/>
                <a:chExt cx="847" cy="1254"/>
              </a:xfrm>
            </p:grpSpPr>
            <p:sp>
              <p:nvSpPr>
                <p:cNvPr id="119821" name="Freeform 13"/>
                <p:cNvSpPr>
                  <a:spLocks/>
                </p:cNvSpPr>
                <p:nvPr/>
              </p:nvSpPr>
              <p:spPr bwMode="auto">
                <a:xfrm>
                  <a:off x="4104" y="3397"/>
                  <a:ext cx="283" cy="975"/>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22" name="Freeform 14"/>
                <p:cNvSpPr>
                  <a:spLocks/>
                </p:cNvSpPr>
                <p:nvPr/>
              </p:nvSpPr>
              <p:spPr bwMode="auto">
                <a:xfrm flipH="1">
                  <a:off x="4669" y="3397"/>
                  <a:ext cx="282" cy="974"/>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23" name="Freeform 15"/>
                <p:cNvSpPr>
                  <a:spLocks/>
                </p:cNvSpPr>
                <p:nvPr/>
              </p:nvSpPr>
              <p:spPr bwMode="auto">
                <a:xfrm>
                  <a:off x="4387" y="3118"/>
                  <a:ext cx="282" cy="279"/>
                </a:xfrm>
                <a:custGeom>
                  <a:avLst/>
                  <a:gdLst/>
                  <a:ahLst/>
                  <a:cxnLst>
                    <a:cxn ang="0">
                      <a:pos x="0" y="360"/>
                    </a:cxn>
                    <a:cxn ang="0">
                      <a:pos x="180" y="0"/>
                    </a:cxn>
                    <a:cxn ang="0">
                      <a:pos x="360" y="360"/>
                    </a:cxn>
                  </a:cxnLst>
                  <a:rect l="0" t="0" r="r" b="b"/>
                  <a:pathLst>
                    <a:path w="360" h="360">
                      <a:moveTo>
                        <a:pt x="0" y="360"/>
                      </a:moveTo>
                      <a:cubicBezTo>
                        <a:pt x="60" y="180"/>
                        <a:pt x="120" y="0"/>
                        <a:pt x="180" y="0"/>
                      </a:cubicBezTo>
                      <a:cubicBezTo>
                        <a:pt x="240" y="0"/>
                        <a:pt x="330" y="300"/>
                        <a:pt x="36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9824" name="Group 16"/>
              <p:cNvGrpSpPr>
                <a:grpSpLocks/>
              </p:cNvGrpSpPr>
              <p:nvPr/>
            </p:nvGrpSpPr>
            <p:grpSpPr bwMode="auto">
              <a:xfrm>
                <a:off x="3116" y="3536"/>
                <a:ext cx="566" cy="143"/>
                <a:chOff x="4104" y="3118"/>
                <a:chExt cx="847" cy="1254"/>
              </a:xfrm>
            </p:grpSpPr>
            <p:sp>
              <p:nvSpPr>
                <p:cNvPr id="119825" name="Freeform 17"/>
                <p:cNvSpPr>
                  <a:spLocks/>
                </p:cNvSpPr>
                <p:nvPr/>
              </p:nvSpPr>
              <p:spPr bwMode="auto">
                <a:xfrm>
                  <a:off x="4104" y="3397"/>
                  <a:ext cx="283" cy="975"/>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26" name="Freeform 18"/>
                <p:cNvSpPr>
                  <a:spLocks/>
                </p:cNvSpPr>
                <p:nvPr/>
              </p:nvSpPr>
              <p:spPr bwMode="auto">
                <a:xfrm flipH="1">
                  <a:off x="4669" y="3397"/>
                  <a:ext cx="282" cy="974"/>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27" name="Freeform 19"/>
                <p:cNvSpPr>
                  <a:spLocks/>
                </p:cNvSpPr>
                <p:nvPr/>
              </p:nvSpPr>
              <p:spPr bwMode="auto">
                <a:xfrm>
                  <a:off x="4387" y="3118"/>
                  <a:ext cx="282" cy="279"/>
                </a:xfrm>
                <a:custGeom>
                  <a:avLst/>
                  <a:gdLst/>
                  <a:ahLst/>
                  <a:cxnLst>
                    <a:cxn ang="0">
                      <a:pos x="0" y="360"/>
                    </a:cxn>
                    <a:cxn ang="0">
                      <a:pos x="180" y="0"/>
                    </a:cxn>
                    <a:cxn ang="0">
                      <a:pos x="360" y="360"/>
                    </a:cxn>
                  </a:cxnLst>
                  <a:rect l="0" t="0" r="r" b="b"/>
                  <a:pathLst>
                    <a:path w="360" h="360">
                      <a:moveTo>
                        <a:pt x="0" y="360"/>
                      </a:moveTo>
                      <a:cubicBezTo>
                        <a:pt x="60" y="180"/>
                        <a:pt x="120" y="0"/>
                        <a:pt x="180" y="0"/>
                      </a:cubicBezTo>
                      <a:cubicBezTo>
                        <a:pt x="240" y="0"/>
                        <a:pt x="330" y="300"/>
                        <a:pt x="36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9828" name="Group 20"/>
              <p:cNvGrpSpPr>
                <a:grpSpLocks/>
              </p:cNvGrpSpPr>
              <p:nvPr/>
            </p:nvGrpSpPr>
            <p:grpSpPr bwMode="auto">
              <a:xfrm>
                <a:off x="6081" y="3536"/>
                <a:ext cx="566" cy="143"/>
                <a:chOff x="4104" y="3118"/>
                <a:chExt cx="847" cy="1254"/>
              </a:xfrm>
            </p:grpSpPr>
            <p:sp>
              <p:nvSpPr>
                <p:cNvPr id="119829" name="Freeform 21"/>
                <p:cNvSpPr>
                  <a:spLocks/>
                </p:cNvSpPr>
                <p:nvPr/>
              </p:nvSpPr>
              <p:spPr bwMode="auto">
                <a:xfrm>
                  <a:off x="4104" y="3397"/>
                  <a:ext cx="283" cy="975"/>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30" name="Freeform 22"/>
                <p:cNvSpPr>
                  <a:spLocks/>
                </p:cNvSpPr>
                <p:nvPr/>
              </p:nvSpPr>
              <p:spPr bwMode="auto">
                <a:xfrm flipH="1">
                  <a:off x="4669" y="3397"/>
                  <a:ext cx="282" cy="974"/>
                </a:xfrm>
                <a:custGeom>
                  <a:avLst/>
                  <a:gdLst/>
                  <a:ahLst/>
                  <a:cxnLst>
                    <a:cxn ang="0">
                      <a:pos x="0" y="1260"/>
                    </a:cxn>
                    <a:cxn ang="0">
                      <a:pos x="180" y="900"/>
                    </a:cxn>
                    <a:cxn ang="0">
                      <a:pos x="360" y="0"/>
                    </a:cxn>
                  </a:cxnLst>
                  <a:rect l="0" t="0" r="r" b="b"/>
                  <a:pathLst>
                    <a:path w="360" h="1260">
                      <a:moveTo>
                        <a:pt x="0" y="1260"/>
                      </a:moveTo>
                      <a:cubicBezTo>
                        <a:pt x="60" y="1185"/>
                        <a:pt x="120" y="1110"/>
                        <a:pt x="180" y="900"/>
                      </a:cubicBezTo>
                      <a:cubicBezTo>
                        <a:pt x="240" y="690"/>
                        <a:pt x="330" y="150"/>
                        <a:pt x="3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31" name="Freeform 23"/>
                <p:cNvSpPr>
                  <a:spLocks/>
                </p:cNvSpPr>
                <p:nvPr/>
              </p:nvSpPr>
              <p:spPr bwMode="auto">
                <a:xfrm>
                  <a:off x="4387" y="3118"/>
                  <a:ext cx="282" cy="279"/>
                </a:xfrm>
                <a:custGeom>
                  <a:avLst/>
                  <a:gdLst/>
                  <a:ahLst/>
                  <a:cxnLst>
                    <a:cxn ang="0">
                      <a:pos x="0" y="360"/>
                    </a:cxn>
                    <a:cxn ang="0">
                      <a:pos x="180" y="0"/>
                    </a:cxn>
                    <a:cxn ang="0">
                      <a:pos x="360" y="360"/>
                    </a:cxn>
                  </a:cxnLst>
                  <a:rect l="0" t="0" r="r" b="b"/>
                  <a:pathLst>
                    <a:path w="360" h="360">
                      <a:moveTo>
                        <a:pt x="0" y="360"/>
                      </a:moveTo>
                      <a:cubicBezTo>
                        <a:pt x="60" y="180"/>
                        <a:pt x="120" y="0"/>
                        <a:pt x="180" y="0"/>
                      </a:cubicBezTo>
                      <a:cubicBezTo>
                        <a:pt x="240" y="0"/>
                        <a:pt x="330" y="300"/>
                        <a:pt x="36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9832" name="Line 24"/>
              <p:cNvSpPr>
                <a:spLocks noChangeShapeType="1"/>
              </p:cNvSpPr>
              <p:nvPr/>
            </p:nvSpPr>
            <p:spPr bwMode="auto">
              <a:xfrm>
                <a:off x="2834" y="3676"/>
                <a:ext cx="4094"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9833" name="Text Box 25"/>
            <p:cNvSpPr txBox="1">
              <a:spLocks noChangeArrowheads="1"/>
            </p:cNvSpPr>
            <p:nvPr/>
          </p:nvSpPr>
          <p:spPr bwMode="auto">
            <a:xfrm>
              <a:off x="3116" y="3815"/>
              <a:ext cx="2964" cy="557"/>
            </a:xfrm>
            <a:prstGeom prst="rect">
              <a:avLst/>
            </a:prstGeom>
            <a:solidFill>
              <a:srgbClr val="FFFFFF"/>
            </a:solidFill>
            <a:ln w="9525">
              <a:noFill/>
              <a:miter lim="800000"/>
              <a:headEnd/>
              <a:tailEnd/>
            </a:ln>
          </p:spPr>
          <p:txBody>
            <a:bodyPr vert="horz" wrap="square" lIns="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smtClean="0">
                  <a:ln>
                    <a:noFill/>
                  </a:ln>
                  <a:solidFill>
                    <a:schemeClr val="tx1"/>
                  </a:solidFill>
                  <a:effectLst/>
                  <a:latin typeface="Calibri" pitchFamily="34" charset="0"/>
                </a:rPr>
                <a:t>Рис. 7. Дифракционная картина от двух щелей</a:t>
              </a:r>
              <a:endParaRPr kumimoji="0" lang="ru-RU" sz="1800" b="0" i="0" u="none" strike="noStrike" cap="none" normalizeH="0" baseline="0" smtClean="0">
                <a:ln>
                  <a:noFill/>
                </a:ln>
                <a:solidFill>
                  <a:schemeClr val="tx1"/>
                </a:solidFill>
                <a:effectLst/>
                <a:latin typeface="Arial" pitchFamily="34" charset="0"/>
              </a:endParaRPr>
            </a:p>
          </p:txBody>
        </p:sp>
      </p:grpSp>
      <p:sp>
        <p:nvSpPr>
          <p:cNvPr id="11983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dirty="0" smtClean="0"/>
              <a:t>Спектр начинается фиолетовым цветом и заканчивается красным.</a:t>
            </a:r>
          </a:p>
          <a:p>
            <a:r>
              <a:rPr lang="ru-RU" b="1" dirty="0" smtClean="0">
                <a:solidFill>
                  <a:srgbClr val="FF0000"/>
                </a:solidFill>
              </a:rPr>
              <a:t>Дифракционная решетка </a:t>
            </a:r>
            <a:r>
              <a:rPr lang="ru-RU" dirty="0" smtClean="0"/>
              <a:t>– спектральный прибор. ДР применяются в спектральном анализе в тех случаях, когда необходимо определение длины световой волны.</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p:cNvPicPr>
            <a:picLocks noGrp="1" noChangeAspect="1" noChangeArrowheads="1"/>
          </p:cNvPicPr>
          <p:nvPr>
            <p:ph sz="half" idx="1"/>
          </p:nvPr>
        </p:nvPicPr>
        <p:blipFill>
          <a:blip r:embed="rId2" cstate="print"/>
          <a:srcRect/>
          <a:stretch>
            <a:fillRect/>
          </a:stretch>
        </p:blipFill>
        <p:spPr/>
      </p:pic>
      <p:sp>
        <p:nvSpPr>
          <p:cNvPr id="60422" name="Rectangle 6"/>
          <p:cNvSpPr>
            <a:spLocks noGrp="1" noChangeArrowheads="1"/>
          </p:cNvSpPr>
          <p:nvPr>
            <p:ph type="body" sz="half" idx="2"/>
          </p:nvPr>
        </p:nvSpPr>
        <p:spPr>
          <a:xfrm>
            <a:off x="4648200" y="357172"/>
            <a:ext cx="4038600" cy="4237451"/>
          </a:xfrm>
        </p:spPr>
        <p:txBody>
          <a:bodyPr>
            <a:normAutofit/>
          </a:bodyPr>
          <a:lstStyle/>
          <a:p>
            <a:pPr>
              <a:buFontTx/>
              <a:buNone/>
            </a:pPr>
            <a:r>
              <a:rPr lang="ru-RU" sz="2400" dirty="0" smtClean="0">
                <a:latin typeface="Times New Roman" pitchFamily="18" charset="0"/>
              </a:rPr>
              <a:t>     Кто </a:t>
            </a:r>
            <a:r>
              <a:rPr lang="ru-RU" sz="2400" dirty="0">
                <a:latin typeface="Times New Roman" pitchFamily="18" charset="0"/>
              </a:rPr>
              <a:t>из нас не наблюдал мыльных пузырей, которые на Солнце переливаются всеми цветами радуги. Но чем вызвано появление этой окраски? </a:t>
            </a:r>
          </a:p>
          <a:p>
            <a:pPr>
              <a:buFontTx/>
              <a:buNone/>
            </a:pPr>
            <a:r>
              <a:rPr lang="ru-RU" sz="2400" dirty="0" smtClean="0">
                <a:latin typeface="Times New Roman" pitchFamily="18" charset="0"/>
              </a:rPr>
              <a:t>     Почему </a:t>
            </a:r>
            <a:r>
              <a:rPr lang="ru-RU" sz="2400" dirty="0">
                <a:latin typeface="Times New Roman" pitchFamily="18" charset="0"/>
              </a:rPr>
              <a:t>изменяется окраска бабочек когда мы рассматриваем их под различными углами?</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Голография (от греч. «полная запись») – особый способ записи и последующего восстановления волнового поля, основанный на регистрации интерференционной картины.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8"/>
            <a:ext cx="8229600" cy="4094575"/>
          </a:xfrm>
        </p:spPr>
        <p:txBody>
          <a:bodyPr/>
          <a:lstStyle/>
          <a:p>
            <a:r>
              <a:rPr lang="ru-RU" dirty="0" smtClean="0"/>
              <a:t>Одна часть волны поступает на фотопластинку и называется – </a:t>
            </a:r>
            <a:r>
              <a:rPr lang="ru-RU" b="1" dirty="0" smtClean="0">
                <a:solidFill>
                  <a:srgbClr val="FF0000"/>
                </a:solidFill>
              </a:rPr>
              <a:t>опорной волной, </a:t>
            </a:r>
            <a:r>
              <a:rPr lang="ru-RU" b="1" dirty="0" smtClean="0"/>
              <a:t>а другая часть направляется для освещения изучаемого объекта и после отражения от него поступает на ту же пластинку называется – предметной волной.</a:t>
            </a:r>
          </a:p>
          <a:p>
            <a:endParaRPr lang="ru-RU"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Содержимое 2"/>
          <p:cNvSpPr>
            <a:spLocks noGrp="1"/>
          </p:cNvSpPr>
          <p:nvPr>
            <p:ph idx="1"/>
          </p:nvPr>
        </p:nvSpPr>
        <p:spPr>
          <a:xfrm>
            <a:off x="500034" y="1285866"/>
            <a:ext cx="8229600" cy="3394472"/>
          </a:xfrm>
        </p:spPr>
        <p:txBody>
          <a:bodyPr/>
          <a:lstStyle/>
          <a:p>
            <a:pPr algn="ctr" eaLnBrk="1" hangingPunct="1">
              <a:buFontTx/>
              <a:buNone/>
            </a:pPr>
            <a:r>
              <a:rPr lang="ru-RU" sz="3600" b="1" dirty="0" smtClean="0">
                <a:solidFill>
                  <a:srgbClr val="FF0000"/>
                </a:solidFill>
              </a:rPr>
              <a:t>ПОЛЯРИЗАЦИЯ СВЕТА</a:t>
            </a:r>
            <a:endParaRPr lang="ru-RU" sz="3600" dirty="0" smtClean="0">
              <a:solidFill>
                <a:srgbClr val="FF0000"/>
              </a:solidFill>
            </a:endParaRPr>
          </a:p>
          <a:p>
            <a:pPr eaLnBrk="1" hangingPunct="1"/>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06" y="142858"/>
            <a:ext cx="8615394" cy="4786346"/>
          </a:xfrm>
        </p:spPr>
        <p:txBody>
          <a:bodyPr>
            <a:normAutofit lnSpcReduction="10000"/>
          </a:bodyPr>
          <a:lstStyle/>
          <a:p>
            <a:pPr algn="just"/>
            <a:r>
              <a:rPr lang="ru-RU" dirty="0" smtClean="0"/>
              <a:t>Свет представляет собой поперечные ЭМВ, в которых векторы  </a:t>
            </a:r>
            <a:r>
              <a:rPr lang="en-US" dirty="0" smtClean="0"/>
              <a:t>E </a:t>
            </a:r>
            <a:r>
              <a:rPr lang="ru-RU" dirty="0" smtClean="0"/>
              <a:t> и </a:t>
            </a:r>
            <a:r>
              <a:rPr lang="en-US" dirty="0" smtClean="0"/>
              <a:t>H</a:t>
            </a:r>
            <a:r>
              <a:rPr lang="ru-RU" dirty="0" smtClean="0"/>
              <a:t> колеблются во взаимно перпендикулярных направлениях и перпендикулярны вектору скорости распространения волны </a:t>
            </a:r>
            <a:r>
              <a:rPr lang="en-US" i="1" dirty="0" smtClean="0"/>
              <a:t>v</a:t>
            </a:r>
            <a:r>
              <a:rPr lang="ru-RU" dirty="0" smtClean="0"/>
              <a:t>. Поэтому для полного описания состояния поляризации светового пучка достаточно знать поведение одного из этих векторов. Чаще всего рассуждения ведутся относительно вектора Е (</a:t>
            </a:r>
            <a:r>
              <a:rPr lang="ru-RU" b="1" dirty="0" smtClean="0"/>
              <a:t>световой вектор</a:t>
            </a:r>
            <a:r>
              <a:rPr lang="ru-RU" dirty="0" smtClean="0"/>
              <a:t>). </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72"/>
            <a:ext cx="8786874" cy="4237451"/>
          </a:xfrm>
        </p:spPr>
        <p:txBody>
          <a:bodyPr>
            <a:normAutofit/>
          </a:bodyPr>
          <a:lstStyle/>
          <a:p>
            <a:r>
              <a:rPr lang="ru-RU" dirty="0" smtClean="0"/>
              <a:t>Плоскость, в которой колеблется световой вектор, называется </a:t>
            </a:r>
            <a:r>
              <a:rPr lang="ru-RU" b="1" dirty="0" smtClean="0">
                <a:solidFill>
                  <a:srgbClr val="FF0000"/>
                </a:solidFill>
              </a:rPr>
              <a:t>плоскостью поляризации</a:t>
            </a:r>
            <a:r>
              <a:rPr lang="ru-RU" dirty="0" smtClean="0"/>
              <a:t>.</a:t>
            </a:r>
          </a:p>
          <a:p>
            <a:r>
              <a:rPr lang="ru-RU" dirty="0" smtClean="0"/>
              <a:t>Свет со всевозможными и равновероятными направлениями колебаний светового вектора называется </a:t>
            </a:r>
            <a:r>
              <a:rPr lang="ru-RU" b="1" dirty="0" smtClean="0">
                <a:solidFill>
                  <a:srgbClr val="FF0000"/>
                </a:solidFill>
              </a:rPr>
              <a:t>естественным светом</a:t>
            </a:r>
            <a:r>
              <a:rPr lang="ru-RU" dirty="0" smtClean="0">
                <a:solidFill>
                  <a:srgbClr val="FF0000"/>
                </a:solidFill>
              </a:rPr>
              <a:t>.</a:t>
            </a:r>
          </a:p>
          <a:p>
            <a:r>
              <a:rPr lang="ru-RU" dirty="0" smtClean="0"/>
              <a:t>Если колебания светового вектора происходят только в одном направлении, то свет называется </a:t>
            </a:r>
            <a:r>
              <a:rPr lang="ru-RU" b="1" dirty="0" smtClean="0">
                <a:solidFill>
                  <a:srgbClr val="FF0000"/>
                </a:solidFill>
              </a:rPr>
              <a:t>поляризованным.</a:t>
            </a:r>
          </a:p>
          <a:p>
            <a:endParaRPr lang="ru-RU"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285108" y="571486"/>
            <a:ext cx="8858313" cy="3571900"/>
            <a:chOff x="3138" y="11630"/>
            <a:chExt cx="7223" cy="2626"/>
          </a:xfrm>
        </p:grpSpPr>
        <p:grpSp>
          <p:nvGrpSpPr>
            <p:cNvPr id="129027" name="Group 3"/>
            <p:cNvGrpSpPr>
              <a:grpSpLocks/>
            </p:cNvGrpSpPr>
            <p:nvPr/>
          </p:nvGrpSpPr>
          <p:grpSpPr bwMode="auto">
            <a:xfrm>
              <a:off x="4239" y="11630"/>
              <a:ext cx="3456" cy="1440"/>
              <a:chOff x="2304" y="11952"/>
              <a:chExt cx="3456" cy="1440"/>
            </a:xfrm>
          </p:grpSpPr>
          <p:sp>
            <p:nvSpPr>
              <p:cNvPr id="129028" name="Line 4"/>
              <p:cNvSpPr>
                <a:spLocks noChangeShapeType="1"/>
              </p:cNvSpPr>
              <p:nvPr/>
            </p:nvSpPr>
            <p:spPr bwMode="auto">
              <a:xfrm>
                <a:off x="3024" y="11952"/>
                <a:ext cx="0" cy="144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9029" name="Line 5"/>
              <p:cNvSpPr>
                <a:spLocks noChangeShapeType="1"/>
              </p:cNvSpPr>
              <p:nvPr/>
            </p:nvSpPr>
            <p:spPr bwMode="auto">
              <a:xfrm>
                <a:off x="2304" y="12672"/>
                <a:ext cx="1440"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9030" name="Line 6"/>
              <p:cNvSpPr>
                <a:spLocks noChangeShapeType="1"/>
              </p:cNvSpPr>
              <p:nvPr/>
            </p:nvSpPr>
            <p:spPr bwMode="auto">
              <a:xfrm>
                <a:off x="2592" y="12096"/>
                <a:ext cx="864" cy="1152"/>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9031" name="Line 7"/>
              <p:cNvSpPr>
                <a:spLocks noChangeShapeType="1"/>
              </p:cNvSpPr>
              <p:nvPr/>
            </p:nvSpPr>
            <p:spPr bwMode="auto">
              <a:xfrm flipV="1">
                <a:off x="2448" y="12240"/>
                <a:ext cx="1152" cy="864"/>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9037" name="Line 13"/>
              <p:cNvSpPr>
                <a:spLocks noChangeShapeType="1"/>
              </p:cNvSpPr>
              <p:nvPr/>
            </p:nvSpPr>
            <p:spPr bwMode="auto">
              <a:xfrm>
                <a:off x="5760" y="11952"/>
                <a:ext cx="0" cy="129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129038" name="Text Box 14"/>
            <p:cNvSpPr txBox="1">
              <a:spLocks noChangeArrowheads="1"/>
            </p:cNvSpPr>
            <p:nvPr/>
          </p:nvSpPr>
          <p:spPr bwMode="auto">
            <a:xfrm>
              <a:off x="4527" y="13214"/>
              <a:ext cx="288"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а)</a:t>
              </a:r>
              <a:endParaRPr kumimoji="0" lang="ru-RU" sz="1800" b="0" i="0" u="none" strike="noStrike" cap="none" normalizeH="0" baseline="0" smtClean="0">
                <a:ln>
                  <a:noFill/>
                </a:ln>
                <a:solidFill>
                  <a:schemeClr val="tx1"/>
                </a:solidFill>
                <a:effectLst/>
                <a:latin typeface="Arial" pitchFamily="34" charset="0"/>
              </a:endParaRPr>
            </a:p>
          </p:txBody>
        </p:sp>
        <p:sp>
          <p:nvSpPr>
            <p:cNvPr id="129039" name="Text Box 15"/>
            <p:cNvSpPr txBox="1">
              <a:spLocks noChangeArrowheads="1"/>
            </p:cNvSpPr>
            <p:nvPr/>
          </p:nvSpPr>
          <p:spPr bwMode="auto">
            <a:xfrm>
              <a:off x="6255" y="13214"/>
              <a:ext cx="288"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9040" name="Text Box 16"/>
            <p:cNvSpPr txBox="1">
              <a:spLocks noChangeArrowheads="1"/>
            </p:cNvSpPr>
            <p:nvPr/>
          </p:nvSpPr>
          <p:spPr bwMode="auto">
            <a:xfrm>
              <a:off x="7407" y="13214"/>
              <a:ext cx="288"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rPr>
                <a:t>б)</a:t>
              </a:r>
              <a:endParaRPr kumimoji="0" lang="ru-RU" sz="1800" b="0" i="0" u="none" strike="noStrike" cap="none" normalizeH="0" baseline="0" dirty="0" smtClean="0">
                <a:ln>
                  <a:noFill/>
                </a:ln>
                <a:solidFill>
                  <a:schemeClr val="tx1"/>
                </a:solidFill>
                <a:effectLst/>
                <a:latin typeface="Arial" pitchFamily="34" charset="0"/>
              </a:endParaRPr>
            </a:p>
          </p:txBody>
        </p:sp>
        <p:sp>
          <p:nvSpPr>
            <p:cNvPr id="129041" name="Text Box 17"/>
            <p:cNvSpPr txBox="1">
              <a:spLocks noChangeArrowheads="1"/>
            </p:cNvSpPr>
            <p:nvPr/>
          </p:nvSpPr>
          <p:spPr bwMode="auto">
            <a:xfrm>
              <a:off x="3138" y="13646"/>
              <a:ext cx="7223" cy="61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rgbClr val="FF0000"/>
                  </a:solidFill>
                  <a:effectLst/>
                  <a:latin typeface="Arial Black" pitchFamily="34" charset="0"/>
                </a:rPr>
                <a:t>Рис. 1.  а) Естественный</a:t>
              </a:r>
              <a:r>
                <a:rPr kumimoji="0" lang="ru-RU" sz="2400" b="1" i="0" u="none" strike="noStrike" cap="none" normalizeH="0" dirty="0" smtClean="0">
                  <a:ln>
                    <a:noFill/>
                  </a:ln>
                  <a:solidFill>
                    <a:srgbClr val="FF0000"/>
                  </a:solidFill>
                  <a:effectLst/>
                  <a:latin typeface="Arial Black" pitchFamily="34" charset="0"/>
                </a:rPr>
                <a:t> </a:t>
              </a:r>
              <a:r>
                <a:rPr kumimoji="0" lang="ru-RU" sz="2400" b="1" i="0" u="none" strike="noStrike" cap="none" normalizeH="0" baseline="0" dirty="0" smtClean="0">
                  <a:ln>
                    <a:noFill/>
                  </a:ln>
                  <a:solidFill>
                    <a:srgbClr val="FF0000"/>
                  </a:solidFill>
                  <a:effectLst/>
                  <a:latin typeface="Arial Black" pitchFamily="34" charset="0"/>
                </a:rPr>
                <a:t>б) поляризованный свет</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Естественный свет можно преобразовать в плоско поляризованный, используя для этого </a:t>
            </a:r>
            <a:r>
              <a:rPr lang="ru-RU" b="1" dirty="0" smtClean="0">
                <a:solidFill>
                  <a:srgbClr val="FF0000"/>
                </a:solidFill>
              </a:rPr>
              <a:t>поляризаторы,</a:t>
            </a:r>
            <a:r>
              <a:rPr lang="ru-RU" dirty="0" smtClean="0">
                <a:solidFill>
                  <a:srgbClr val="FF0000"/>
                </a:solidFill>
              </a:rPr>
              <a:t> </a:t>
            </a:r>
            <a:r>
              <a:rPr lang="ru-RU" dirty="0" smtClean="0"/>
              <a:t>пропускающие колебания только одного направления (кристалл турмалина).</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0" name="Group 2"/>
          <p:cNvGrpSpPr>
            <a:grpSpLocks/>
          </p:cNvGrpSpPr>
          <p:nvPr/>
        </p:nvGrpSpPr>
        <p:grpSpPr bwMode="auto">
          <a:xfrm>
            <a:off x="1000100" y="1142990"/>
            <a:ext cx="6286544" cy="3286148"/>
            <a:chOff x="2160" y="3744"/>
            <a:chExt cx="3312" cy="1872"/>
          </a:xfrm>
        </p:grpSpPr>
        <p:sp>
          <p:nvSpPr>
            <p:cNvPr id="145411" name="Text Box 3"/>
            <p:cNvSpPr txBox="1">
              <a:spLocks noChangeArrowheads="1"/>
            </p:cNvSpPr>
            <p:nvPr/>
          </p:nvSpPr>
          <p:spPr bwMode="auto">
            <a:xfrm>
              <a:off x="4752" y="3888"/>
              <a:ext cx="432" cy="43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II</a:t>
              </a:r>
              <a:endParaRPr kumimoji="0" lang="ru-RU" sz="1800" b="0" i="0" u="none" strike="noStrike" cap="none" normalizeH="0" baseline="0" smtClean="0">
                <a:ln>
                  <a:noFill/>
                </a:ln>
                <a:solidFill>
                  <a:schemeClr val="tx1"/>
                </a:solidFill>
                <a:effectLst/>
                <a:latin typeface="Arial" pitchFamily="34" charset="0"/>
              </a:endParaRPr>
            </a:p>
          </p:txBody>
        </p:sp>
        <p:sp>
          <p:nvSpPr>
            <p:cNvPr id="145412" name="Text Box 4"/>
            <p:cNvSpPr txBox="1">
              <a:spLocks noChangeArrowheads="1"/>
            </p:cNvSpPr>
            <p:nvPr/>
          </p:nvSpPr>
          <p:spPr bwMode="auto">
            <a:xfrm>
              <a:off x="2880" y="3744"/>
              <a:ext cx="432" cy="43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I</a:t>
              </a:r>
              <a:endParaRPr kumimoji="0" lang="ru-RU" sz="1800" b="0" i="0" u="none" strike="noStrike" cap="none" normalizeH="0" baseline="0" smtClean="0">
                <a:ln>
                  <a:noFill/>
                </a:ln>
                <a:solidFill>
                  <a:schemeClr val="tx1"/>
                </a:solidFill>
                <a:effectLst/>
                <a:latin typeface="Arial" pitchFamily="34" charset="0"/>
              </a:endParaRPr>
            </a:p>
          </p:txBody>
        </p:sp>
        <p:grpSp>
          <p:nvGrpSpPr>
            <p:cNvPr id="145413" name="Group 5"/>
            <p:cNvGrpSpPr>
              <a:grpSpLocks/>
            </p:cNvGrpSpPr>
            <p:nvPr/>
          </p:nvGrpSpPr>
          <p:grpSpPr bwMode="auto">
            <a:xfrm>
              <a:off x="2160" y="3888"/>
              <a:ext cx="3312" cy="1296"/>
              <a:chOff x="2160" y="3456"/>
              <a:chExt cx="4896" cy="1728"/>
            </a:xfrm>
          </p:grpSpPr>
          <p:sp>
            <p:nvSpPr>
              <p:cNvPr id="145414" name="Line 6"/>
              <p:cNvSpPr>
                <a:spLocks noChangeShapeType="1"/>
              </p:cNvSpPr>
              <p:nvPr/>
            </p:nvSpPr>
            <p:spPr bwMode="auto">
              <a:xfrm flipH="1">
                <a:off x="3312" y="3456"/>
                <a:ext cx="576" cy="43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15" name="Line 7"/>
              <p:cNvSpPr>
                <a:spLocks noChangeShapeType="1"/>
              </p:cNvSpPr>
              <p:nvPr/>
            </p:nvSpPr>
            <p:spPr bwMode="auto">
              <a:xfrm flipH="1">
                <a:off x="3312" y="4752"/>
                <a:ext cx="576" cy="43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16" name="Line 8"/>
              <p:cNvSpPr>
                <a:spLocks noChangeShapeType="1"/>
              </p:cNvSpPr>
              <p:nvPr/>
            </p:nvSpPr>
            <p:spPr bwMode="auto">
              <a:xfrm>
                <a:off x="3312" y="3888"/>
                <a:ext cx="0" cy="12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17" name="Line 9"/>
              <p:cNvSpPr>
                <a:spLocks noChangeShapeType="1"/>
              </p:cNvSpPr>
              <p:nvPr/>
            </p:nvSpPr>
            <p:spPr bwMode="auto">
              <a:xfrm>
                <a:off x="3888" y="3456"/>
                <a:ext cx="0" cy="12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18" name="Line 10"/>
              <p:cNvSpPr>
                <a:spLocks noChangeShapeType="1"/>
              </p:cNvSpPr>
              <p:nvPr/>
            </p:nvSpPr>
            <p:spPr bwMode="auto">
              <a:xfrm flipV="1">
                <a:off x="3600" y="4032"/>
                <a:ext cx="0"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5419" name="Line 11"/>
              <p:cNvSpPr>
                <a:spLocks noChangeShapeType="1"/>
              </p:cNvSpPr>
              <p:nvPr/>
            </p:nvSpPr>
            <p:spPr bwMode="auto">
              <a:xfrm flipV="1">
                <a:off x="5184" y="4032"/>
                <a:ext cx="0"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5420" name="Line 12"/>
              <p:cNvSpPr>
                <a:spLocks noChangeShapeType="1"/>
              </p:cNvSpPr>
              <p:nvPr/>
            </p:nvSpPr>
            <p:spPr bwMode="auto">
              <a:xfrm flipV="1">
                <a:off x="4464" y="4032"/>
                <a:ext cx="0"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5421" name="Line 13"/>
              <p:cNvSpPr>
                <a:spLocks noChangeShapeType="1"/>
              </p:cNvSpPr>
              <p:nvPr/>
            </p:nvSpPr>
            <p:spPr bwMode="auto">
              <a:xfrm>
                <a:off x="2304" y="4464"/>
                <a:ext cx="57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5422" name="Line 14"/>
              <p:cNvSpPr>
                <a:spLocks noChangeShapeType="1"/>
              </p:cNvSpPr>
              <p:nvPr/>
            </p:nvSpPr>
            <p:spPr bwMode="auto">
              <a:xfrm>
                <a:off x="5760" y="4464"/>
                <a:ext cx="43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5423" name="Line 15"/>
              <p:cNvSpPr>
                <a:spLocks noChangeShapeType="1"/>
              </p:cNvSpPr>
              <p:nvPr/>
            </p:nvSpPr>
            <p:spPr bwMode="auto">
              <a:xfrm flipH="1">
                <a:off x="6192" y="3600"/>
                <a:ext cx="864" cy="57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24" name="Line 16"/>
              <p:cNvSpPr>
                <a:spLocks noChangeShapeType="1"/>
              </p:cNvSpPr>
              <p:nvPr/>
            </p:nvSpPr>
            <p:spPr bwMode="auto">
              <a:xfrm flipH="1">
                <a:off x="6192" y="4464"/>
                <a:ext cx="864" cy="57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25" name="Line 17"/>
              <p:cNvSpPr>
                <a:spLocks noChangeShapeType="1"/>
              </p:cNvSpPr>
              <p:nvPr/>
            </p:nvSpPr>
            <p:spPr bwMode="auto">
              <a:xfrm>
                <a:off x="6192" y="4176"/>
                <a:ext cx="0" cy="86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26" name="Line 18"/>
              <p:cNvSpPr>
                <a:spLocks noChangeShapeType="1"/>
              </p:cNvSpPr>
              <p:nvPr/>
            </p:nvSpPr>
            <p:spPr bwMode="auto">
              <a:xfrm>
                <a:off x="7056" y="3600"/>
                <a:ext cx="0" cy="86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27" name="Line 19"/>
              <p:cNvSpPr>
                <a:spLocks noChangeShapeType="1"/>
              </p:cNvSpPr>
              <p:nvPr/>
            </p:nvSpPr>
            <p:spPr bwMode="auto">
              <a:xfrm>
                <a:off x="2160" y="4464"/>
                <a:ext cx="388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428" name="Line 20"/>
              <p:cNvSpPr>
                <a:spLocks noChangeShapeType="1"/>
              </p:cNvSpPr>
              <p:nvPr/>
            </p:nvSpPr>
            <p:spPr bwMode="auto">
              <a:xfrm>
                <a:off x="6192" y="4464"/>
                <a:ext cx="432"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45429" name="Text Box 21"/>
            <p:cNvSpPr txBox="1">
              <a:spLocks noChangeArrowheads="1"/>
            </p:cNvSpPr>
            <p:nvPr/>
          </p:nvSpPr>
          <p:spPr bwMode="auto">
            <a:xfrm>
              <a:off x="2160" y="5328"/>
              <a:ext cx="2736"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dirty="0" smtClean="0">
                  <a:ln>
                    <a:noFill/>
                  </a:ln>
                  <a:solidFill>
                    <a:schemeClr val="tx1"/>
                  </a:solidFill>
                  <a:effectLst/>
                  <a:latin typeface="Arial Black" pitchFamily="34" charset="0"/>
                </a:rPr>
                <a:t>Рис. 2. К закону </a:t>
              </a:r>
              <a:r>
                <a:rPr kumimoji="0" lang="ru-RU" sz="2800" b="0" i="0" u="none" strike="noStrike" cap="none" normalizeH="0" baseline="0" dirty="0" err="1" smtClean="0">
                  <a:ln>
                    <a:noFill/>
                  </a:ln>
                  <a:solidFill>
                    <a:schemeClr val="tx1"/>
                  </a:solidFill>
                  <a:effectLst/>
                  <a:latin typeface="Arial Black" pitchFamily="34" charset="0"/>
                </a:rPr>
                <a:t>Малюса</a:t>
              </a:r>
              <a:r>
                <a:rPr kumimoji="0" lang="ru-RU" sz="2800" b="0" i="0" u="none" strike="noStrike" cap="none" normalizeH="0" baseline="0" dirty="0" smtClean="0">
                  <a:ln>
                    <a:noFill/>
                  </a:ln>
                  <a:solidFill>
                    <a:schemeClr val="tx1"/>
                  </a:solidFill>
                  <a:effectLst/>
                  <a:latin typeface="Arial Black" pitchFamily="34" charset="0"/>
                </a:rPr>
                <a:t>.</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34"/>
            <a:ext cx="8715436" cy="4714908"/>
          </a:xfrm>
        </p:spPr>
        <p:txBody>
          <a:bodyPr>
            <a:normAutofit lnSpcReduction="10000"/>
          </a:bodyPr>
          <a:lstStyle/>
          <a:p>
            <a:pPr algn="just"/>
            <a:r>
              <a:rPr lang="ru-RU" b="1" dirty="0" smtClean="0">
                <a:solidFill>
                  <a:srgbClr val="FF0000"/>
                </a:solidFill>
              </a:rPr>
              <a:t>Рассмотрим опыт. </a:t>
            </a:r>
            <a:r>
              <a:rPr lang="ru-RU" dirty="0" smtClean="0"/>
              <a:t>Если на пути светового луча поставить пластинку, вырезанную из кристалла турмалина, то при вращении пластинки вокруг направления распространения луча, мы не заметим ни каких изменений в интенсивности луча, прошедшего через пластинку. Т.О., </a:t>
            </a:r>
            <a:r>
              <a:rPr lang="ru-RU" dirty="0" smtClean="0">
                <a:solidFill>
                  <a:srgbClr val="FF0000"/>
                </a:solidFill>
              </a:rPr>
              <a:t>СВ</a:t>
            </a:r>
            <a:r>
              <a:rPr lang="ru-RU" dirty="0" smtClean="0"/>
              <a:t>, падающая на турмалин от обычного источника, не обнаруживает асимметрии по отношению к направлению распространения. </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6"/>
            <a:ext cx="8858312" cy="4786346"/>
          </a:xfrm>
        </p:spPr>
        <p:txBody>
          <a:bodyPr>
            <a:normAutofit/>
          </a:bodyPr>
          <a:lstStyle/>
          <a:p>
            <a:pPr algn="just"/>
            <a:r>
              <a:rPr lang="ru-RU" dirty="0" smtClean="0"/>
              <a:t>Если на пути луча, вышедшего из первой пластинки установить вторую такую же пластинку (рис. 2), то в зависимости от того, как ориентированы эти пластинки интенсивность света, вышедшего из второй пластинки, меняется от максимальной (пластинки параллельны) до нуля (полное гашение) (пластинки взаимно перпендикулярны).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14296"/>
            <a:ext cx="8229600" cy="4380326"/>
          </a:xfrm>
        </p:spPr>
        <p:txBody>
          <a:bodyPr>
            <a:normAutofit/>
          </a:bodyPr>
          <a:lstStyle/>
          <a:p>
            <a:pPr>
              <a:buFontTx/>
              <a:buNone/>
            </a:pPr>
            <a:r>
              <a:rPr lang="ru-RU" sz="2400" dirty="0" smtClean="0">
                <a:latin typeface="Times New Roman" pitchFamily="18" charset="0"/>
              </a:rPr>
              <a:t>    </a:t>
            </a:r>
            <a:r>
              <a:rPr lang="ru-RU" sz="3600" dirty="0" smtClean="0">
                <a:latin typeface="Times New Roman" pitchFamily="18" charset="0"/>
              </a:rPr>
              <a:t>Явление </a:t>
            </a:r>
            <a:r>
              <a:rPr lang="ru-RU" sz="3600" dirty="0">
                <a:latin typeface="Times New Roman" pitchFamily="18" charset="0"/>
              </a:rPr>
              <a:t>наложения двух или нескольких волн приводящее к образованию устойчивой картины распределения максимумов и минимумов в пространстве </a:t>
            </a:r>
            <a:endParaRPr lang="ru-RU" sz="3600" dirty="0" smtClean="0">
              <a:latin typeface="Times New Roman" pitchFamily="18" charset="0"/>
            </a:endParaRPr>
          </a:p>
          <a:p>
            <a:pPr>
              <a:buFontTx/>
              <a:buNone/>
            </a:pPr>
            <a:r>
              <a:rPr lang="ru-RU" sz="3600" dirty="0" smtClean="0">
                <a:solidFill>
                  <a:srgbClr val="FF0000"/>
                </a:solidFill>
                <a:latin typeface="Times New Roman" pitchFamily="18" charset="0"/>
              </a:rPr>
              <a:t>    называется </a:t>
            </a:r>
            <a:r>
              <a:rPr lang="ru-RU" sz="3600" dirty="0">
                <a:solidFill>
                  <a:srgbClr val="FF0000"/>
                </a:solidFill>
                <a:latin typeface="Times New Roman" pitchFamily="18" charset="0"/>
              </a:rPr>
              <a:t>интерференцией</a:t>
            </a:r>
            <a:r>
              <a:rPr lang="ru-RU" sz="3600" dirty="0" smtClean="0">
                <a:solidFill>
                  <a:srgbClr val="FF0000"/>
                </a:solidFill>
                <a:latin typeface="Times New Roman" pitchFamily="18" charset="0"/>
              </a:rPr>
              <a:t>.  </a:t>
            </a:r>
            <a:endParaRPr lang="ru-RU" sz="3600" dirty="0">
              <a:solidFill>
                <a:srgbClr val="FF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85734"/>
            <a:ext cx="8401080" cy="3857651"/>
          </a:xfrm>
        </p:spPr>
        <p:txBody>
          <a:bodyPr>
            <a:normAutofit/>
          </a:bodyPr>
          <a:lstStyle/>
          <a:p>
            <a:r>
              <a:rPr lang="ru-RU" dirty="0" err="1" smtClean="0"/>
              <a:t>Малюс</a:t>
            </a:r>
            <a:r>
              <a:rPr lang="ru-RU" dirty="0" smtClean="0"/>
              <a:t> на опыте установил, что интенсивность света, прошедшего через вторую пластинку изменяется по закону</a:t>
            </a:r>
          </a:p>
          <a:p>
            <a:pPr>
              <a:buNone/>
            </a:pPr>
            <a:r>
              <a:rPr lang="ru-RU" dirty="0" smtClean="0"/>
              <a:t>                                                 </a:t>
            </a:r>
          </a:p>
          <a:p>
            <a:r>
              <a:rPr lang="ru-RU" dirty="0" smtClean="0"/>
              <a:t>где –   интенсивность света, падающего на вторую пластинку.</a:t>
            </a:r>
            <a:endParaRPr lang="ru-RU" dirty="0"/>
          </a:p>
        </p:txBody>
      </p:sp>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0049" name="Object 1"/>
          <p:cNvGraphicFramePr>
            <a:graphicFrameLocks noChangeAspect="1"/>
          </p:cNvGraphicFramePr>
          <p:nvPr/>
        </p:nvGraphicFramePr>
        <p:xfrm>
          <a:off x="2884526" y="1857370"/>
          <a:ext cx="2273259" cy="642942"/>
        </p:xfrm>
        <a:graphic>
          <a:graphicData uri="http://schemas.openxmlformats.org/presentationml/2006/ole">
            <p:oleObj spid="_x0000_s130049" r:id="rId3" imgW="939392" imgH="266584" progId="">
              <p:embed/>
            </p:oleObj>
          </a:graphicData>
        </a:graphic>
      </p:graphicFrame>
      <p:sp>
        <p:nvSpPr>
          <p:cNvPr id="130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0051" name="Object 3"/>
          <p:cNvGraphicFramePr>
            <a:graphicFrameLocks noChangeAspect="1"/>
          </p:cNvGraphicFramePr>
          <p:nvPr/>
        </p:nvGraphicFramePr>
        <p:xfrm>
          <a:off x="1714480" y="2500312"/>
          <a:ext cx="304801" cy="448237"/>
        </p:xfrm>
        <a:graphic>
          <a:graphicData uri="http://schemas.openxmlformats.org/presentationml/2006/ole">
            <p:oleObj spid="_x0000_s130051" r:id="rId4" imgW="164957" imgH="241091" progId="">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34"/>
            <a:ext cx="8858312" cy="4857766"/>
          </a:xfrm>
        </p:spPr>
        <p:txBody>
          <a:bodyPr>
            <a:normAutofit fontScale="92500" lnSpcReduction="20000"/>
          </a:bodyPr>
          <a:lstStyle/>
          <a:p>
            <a:pPr algn="just">
              <a:buNone/>
            </a:pPr>
            <a:r>
              <a:rPr lang="ru-RU" dirty="0" smtClean="0"/>
              <a:t>    Первая пластинка, пропуская свет только одного направления, преобразует естественный свет в </a:t>
            </a:r>
            <a:r>
              <a:rPr lang="ru-RU" dirty="0" err="1" smtClean="0"/>
              <a:t>плоскополяризованный</a:t>
            </a:r>
            <a:r>
              <a:rPr lang="ru-RU" dirty="0" smtClean="0"/>
              <a:t> и называется </a:t>
            </a:r>
            <a:r>
              <a:rPr lang="ru-RU" b="1" dirty="0" smtClean="0">
                <a:solidFill>
                  <a:srgbClr val="FF0000"/>
                </a:solidFill>
              </a:rPr>
              <a:t>поляризатором. </a:t>
            </a:r>
            <a:r>
              <a:rPr lang="ru-RU" dirty="0" smtClean="0"/>
              <a:t>Вторая пластинка служит для определения степени поляризации света и называется </a:t>
            </a:r>
            <a:r>
              <a:rPr lang="ru-RU" b="1" dirty="0" smtClean="0">
                <a:solidFill>
                  <a:srgbClr val="FF0000"/>
                </a:solidFill>
              </a:rPr>
              <a:t>анализатором. </a:t>
            </a:r>
            <a:r>
              <a:rPr lang="ru-RU" dirty="0" smtClean="0"/>
              <a:t>Если оптические оси поляризатора и анализатора параллельны, то свет проходит через анализатор без изменения. Если оптическая ось анализатора перпендикулярна оптической оси поляризатора, то анализатор не пропускает колебаний и интенсивность света, проходящего через вторую пластинку, будет равна нулю.</a:t>
            </a: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При падении света на границу раздела двух диэлектриков наблюдается явление </a:t>
            </a:r>
            <a:r>
              <a:rPr lang="ru-RU" b="1" dirty="0" smtClean="0">
                <a:solidFill>
                  <a:srgbClr val="FF0000"/>
                </a:solidFill>
              </a:rPr>
              <a:t>отражения и преломления света</a:t>
            </a:r>
            <a:r>
              <a:rPr lang="ru-RU" dirty="0" smtClean="0"/>
              <a:t>. Если на пути отраженного и преломленного лучей поместить анализатор, то можно убедиться в том, что эти лучи частично поляризованы.</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8"/>
            <a:ext cx="8229600" cy="4094575"/>
          </a:xfrm>
        </p:spPr>
        <p:txBody>
          <a:bodyPr/>
          <a:lstStyle/>
          <a:p>
            <a:r>
              <a:rPr lang="ru-RU" dirty="0" smtClean="0"/>
              <a:t>При этом в отраженном луче преобладают колебания перпендикулярные плоскости падения луча, в преломленном луче – колебания параллельные плоскости падения луча. Степень поляризации лучей зависит от угла падения луча.</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smtClean="0">
                <a:solidFill>
                  <a:srgbClr val="FF0000"/>
                </a:solidFill>
              </a:rPr>
              <a:t>Закон Брюстера:</a:t>
            </a:r>
            <a:br>
              <a:rPr lang="ru-RU" b="1" smtClean="0">
                <a:solidFill>
                  <a:srgbClr val="FF0000"/>
                </a:solidFill>
              </a:rPr>
            </a:br>
            <a:endParaRPr lang="ru-RU" dirty="0"/>
          </a:p>
        </p:txBody>
      </p:sp>
      <p:sp>
        <p:nvSpPr>
          <p:cNvPr id="3" name="Содержимое 2"/>
          <p:cNvSpPr>
            <a:spLocks noGrp="1"/>
          </p:cNvSpPr>
          <p:nvPr>
            <p:ph idx="1"/>
          </p:nvPr>
        </p:nvSpPr>
        <p:spPr>
          <a:xfrm>
            <a:off x="285720" y="785800"/>
            <a:ext cx="8715436" cy="4143403"/>
          </a:xfrm>
        </p:spPr>
        <p:txBody>
          <a:bodyPr>
            <a:normAutofit/>
          </a:bodyPr>
          <a:lstStyle/>
          <a:p>
            <a:pPr>
              <a:buNone/>
            </a:pPr>
            <a:r>
              <a:rPr lang="ru-RU" dirty="0" smtClean="0"/>
              <a:t>   при угле падения удовлетворяющем условию: </a:t>
            </a:r>
          </a:p>
          <a:p>
            <a:pPr>
              <a:buNone/>
            </a:pPr>
            <a:endParaRPr lang="ru-RU" dirty="0" smtClean="0"/>
          </a:p>
          <a:p>
            <a:pPr>
              <a:buNone/>
            </a:pPr>
            <a:r>
              <a:rPr lang="ru-RU" dirty="0" smtClean="0"/>
              <a:t>   </a:t>
            </a:r>
            <a:r>
              <a:rPr lang="ru-RU" sz="3600" dirty="0" smtClean="0"/>
              <a:t>отраженный луч полностью поляризован, а преломленный луч, максимально поляризован. При этом отраженный и преломленный лучи взаимно перпендикулярны.</a:t>
            </a:r>
          </a:p>
          <a:p>
            <a:endParaRPr lang="ru-RU" b="1" dirty="0">
              <a:solidFill>
                <a:srgbClr val="FF0000"/>
              </a:solidFill>
            </a:endParaRP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6433" name="Object 1"/>
          <p:cNvGraphicFramePr>
            <a:graphicFrameLocks noChangeAspect="1"/>
          </p:cNvGraphicFramePr>
          <p:nvPr/>
        </p:nvGraphicFramePr>
        <p:xfrm>
          <a:off x="3143240" y="1500180"/>
          <a:ext cx="1950258" cy="457807"/>
        </p:xfrm>
        <a:graphic>
          <a:graphicData uri="http://schemas.openxmlformats.org/presentationml/2006/ole">
            <p:oleObj spid="_x0000_s146433" r:id="rId3" imgW="672808" imgH="241195"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8"/>
            <a:ext cx="9001156" cy="5000642"/>
          </a:xfrm>
        </p:spPr>
        <p:txBody>
          <a:bodyPr>
            <a:normAutofit/>
          </a:bodyPr>
          <a:lstStyle/>
          <a:p>
            <a:endParaRPr lang="ru-RU" dirty="0" smtClean="0"/>
          </a:p>
          <a:p>
            <a:pPr algn="just"/>
            <a:r>
              <a:rPr lang="ru-RU" b="1" dirty="0" smtClean="0">
                <a:solidFill>
                  <a:srgbClr val="FF0000"/>
                </a:solidFill>
              </a:rPr>
              <a:t>Явление двойного лучепреломления </a:t>
            </a:r>
            <a:r>
              <a:rPr lang="ru-RU" dirty="0" smtClean="0"/>
              <a:t>было обнаружено </a:t>
            </a:r>
            <a:r>
              <a:rPr lang="ru-RU" b="1" dirty="0" err="1" smtClean="0">
                <a:solidFill>
                  <a:srgbClr val="FF0000"/>
                </a:solidFill>
              </a:rPr>
              <a:t>Бартолином</a:t>
            </a:r>
            <a:r>
              <a:rPr lang="ru-RU" dirty="0" smtClean="0"/>
              <a:t> на кристаллах исландского шпата. Если на толстый кристалл исландского шпата направить луч света, то из кристалла выйдут два пространственно разделенных луча (рис. 3). </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2"/>
          <p:cNvGrpSpPr>
            <a:grpSpLocks/>
          </p:cNvGrpSpPr>
          <p:nvPr/>
        </p:nvGrpSpPr>
        <p:grpSpPr bwMode="auto">
          <a:xfrm>
            <a:off x="1079500" y="1000114"/>
            <a:ext cx="7421925" cy="3786214"/>
            <a:chOff x="1584" y="10800"/>
            <a:chExt cx="4376" cy="2016"/>
          </a:xfrm>
        </p:grpSpPr>
        <p:grpSp>
          <p:nvGrpSpPr>
            <p:cNvPr id="150531" name="Group 3"/>
            <p:cNvGrpSpPr>
              <a:grpSpLocks/>
            </p:cNvGrpSpPr>
            <p:nvPr/>
          </p:nvGrpSpPr>
          <p:grpSpPr bwMode="auto">
            <a:xfrm>
              <a:off x="1584" y="10944"/>
              <a:ext cx="2304" cy="720"/>
              <a:chOff x="1584" y="10512"/>
              <a:chExt cx="4176" cy="1152"/>
            </a:xfrm>
          </p:grpSpPr>
          <p:sp>
            <p:nvSpPr>
              <p:cNvPr id="150532" name="Line 4"/>
              <p:cNvSpPr>
                <a:spLocks noChangeShapeType="1"/>
              </p:cNvSpPr>
              <p:nvPr/>
            </p:nvSpPr>
            <p:spPr bwMode="auto">
              <a:xfrm flipH="1">
                <a:off x="2448" y="10656"/>
                <a:ext cx="720" cy="100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3" name="Line 5"/>
              <p:cNvSpPr>
                <a:spLocks noChangeShapeType="1"/>
              </p:cNvSpPr>
              <p:nvPr/>
            </p:nvSpPr>
            <p:spPr bwMode="auto">
              <a:xfrm>
                <a:off x="2448" y="11664"/>
                <a:ext cx="172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4" name="Line 6"/>
              <p:cNvSpPr>
                <a:spLocks noChangeShapeType="1"/>
              </p:cNvSpPr>
              <p:nvPr/>
            </p:nvSpPr>
            <p:spPr bwMode="auto">
              <a:xfrm>
                <a:off x="3168" y="10656"/>
                <a:ext cx="172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5" name="Line 7"/>
              <p:cNvSpPr>
                <a:spLocks noChangeShapeType="1"/>
              </p:cNvSpPr>
              <p:nvPr/>
            </p:nvSpPr>
            <p:spPr bwMode="auto">
              <a:xfrm flipH="1">
                <a:off x="4176" y="10656"/>
                <a:ext cx="720" cy="100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6" name="Line 8"/>
              <p:cNvSpPr>
                <a:spLocks noChangeShapeType="1"/>
              </p:cNvSpPr>
              <p:nvPr/>
            </p:nvSpPr>
            <p:spPr bwMode="auto">
              <a:xfrm flipV="1">
                <a:off x="1584" y="11232"/>
                <a:ext cx="1152"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0537" name="Line 9"/>
              <p:cNvSpPr>
                <a:spLocks noChangeShapeType="1"/>
              </p:cNvSpPr>
              <p:nvPr/>
            </p:nvSpPr>
            <p:spPr bwMode="auto">
              <a:xfrm>
                <a:off x="2736" y="11232"/>
                <a:ext cx="172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8" name="Line 10"/>
              <p:cNvSpPr>
                <a:spLocks noChangeShapeType="1"/>
              </p:cNvSpPr>
              <p:nvPr/>
            </p:nvSpPr>
            <p:spPr bwMode="auto">
              <a:xfrm flipV="1">
                <a:off x="2736" y="10944"/>
                <a:ext cx="1872"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39" name="Line 11"/>
              <p:cNvSpPr>
                <a:spLocks noChangeShapeType="1"/>
              </p:cNvSpPr>
              <p:nvPr/>
            </p:nvSpPr>
            <p:spPr bwMode="auto">
              <a:xfrm flipV="1">
                <a:off x="4608" y="10512"/>
                <a:ext cx="1152"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0540" name="Line 12"/>
              <p:cNvSpPr>
                <a:spLocks noChangeShapeType="1"/>
              </p:cNvSpPr>
              <p:nvPr/>
            </p:nvSpPr>
            <p:spPr bwMode="auto">
              <a:xfrm flipV="1">
                <a:off x="4464" y="10800"/>
                <a:ext cx="1152"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grpSp>
          <p:nvGrpSpPr>
            <p:cNvPr id="150541" name="Group 13"/>
            <p:cNvGrpSpPr>
              <a:grpSpLocks/>
            </p:cNvGrpSpPr>
            <p:nvPr/>
          </p:nvGrpSpPr>
          <p:grpSpPr bwMode="auto">
            <a:xfrm>
              <a:off x="4176" y="10800"/>
              <a:ext cx="1152" cy="864"/>
              <a:chOff x="4320" y="10944"/>
              <a:chExt cx="1872" cy="1152"/>
            </a:xfrm>
          </p:grpSpPr>
          <p:sp>
            <p:nvSpPr>
              <p:cNvPr id="150542" name="Line 14"/>
              <p:cNvSpPr>
                <a:spLocks noChangeShapeType="1"/>
              </p:cNvSpPr>
              <p:nvPr/>
            </p:nvSpPr>
            <p:spPr bwMode="auto">
              <a:xfrm>
                <a:off x="4896" y="10944"/>
                <a:ext cx="0" cy="11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43" name="Line 15"/>
              <p:cNvSpPr>
                <a:spLocks noChangeShapeType="1"/>
              </p:cNvSpPr>
              <p:nvPr/>
            </p:nvSpPr>
            <p:spPr bwMode="auto">
              <a:xfrm>
                <a:off x="4896" y="10944"/>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44" name="Line 16"/>
              <p:cNvSpPr>
                <a:spLocks noChangeShapeType="1"/>
              </p:cNvSpPr>
              <p:nvPr/>
            </p:nvSpPr>
            <p:spPr bwMode="auto">
              <a:xfrm>
                <a:off x="5616" y="10944"/>
                <a:ext cx="0" cy="11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45" name="Line 17"/>
              <p:cNvSpPr>
                <a:spLocks noChangeShapeType="1"/>
              </p:cNvSpPr>
              <p:nvPr/>
            </p:nvSpPr>
            <p:spPr bwMode="auto">
              <a:xfrm>
                <a:off x="4896" y="12096"/>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46" name="Line 18"/>
              <p:cNvSpPr>
                <a:spLocks noChangeShapeType="1"/>
              </p:cNvSpPr>
              <p:nvPr/>
            </p:nvSpPr>
            <p:spPr bwMode="auto">
              <a:xfrm>
                <a:off x="4320" y="11664"/>
                <a:ext cx="57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0547" name="Line 19"/>
              <p:cNvSpPr>
                <a:spLocks noChangeShapeType="1"/>
              </p:cNvSpPr>
              <p:nvPr/>
            </p:nvSpPr>
            <p:spPr bwMode="auto">
              <a:xfrm>
                <a:off x="4896" y="11664"/>
                <a:ext cx="129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0548" name="Line 20"/>
              <p:cNvSpPr>
                <a:spLocks noChangeShapeType="1"/>
              </p:cNvSpPr>
              <p:nvPr/>
            </p:nvSpPr>
            <p:spPr bwMode="auto">
              <a:xfrm flipV="1">
                <a:off x="4896" y="11376"/>
                <a:ext cx="720" cy="288"/>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549" name="Line 21"/>
              <p:cNvSpPr>
                <a:spLocks noChangeShapeType="1"/>
              </p:cNvSpPr>
              <p:nvPr/>
            </p:nvSpPr>
            <p:spPr bwMode="auto">
              <a:xfrm>
                <a:off x="5616" y="11376"/>
                <a:ext cx="57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150550" name="Text Box 22"/>
            <p:cNvSpPr txBox="1">
              <a:spLocks noChangeArrowheads="1"/>
            </p:cNvSpPr>
            <p:nvPr/>
          </p:nvSpPr>
          <p:spPr bwMode="auto">
            <a:xfrm>
              <a:off x="2448" y="11808"/>
              <a:ext cx="288"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а)</a:t>
              </a:r>
              <a:endParaRPr kumimoji="0" lang="ru-RU" sz="1800" b="0" i="0" u="none" strike="noStrike" cap="none" normalizeH="0" baseline="0" smtClean="0">
                <a:ln>
                  <a:noFill/>
                </a:ln>
                <a:solidFill>
                  <a:schemeClr val="tx1"/>
                </a:solidFill>
                <a:effectLst/>
                <a:latin typeface="Arial" pitchFamily="34" charset="0"/>
              </a:endParaRPr>
            </a:p>
          </p:txBody>
        </p:sp>
        <p:sp>
          <p:nvSpPr>
            <p:cNvPr id="150551" name="Text Box 23"/>
            <p:cNvSpPr txBox="1">
              <a:spLocks noChangeArrowheads="1"/>
            </p:cNvSpPr>
            <p:nvPr/>
          </p:nvSpPr>
          <p:spPr bwMode="auto">
            <a:xfrm>
              <a:off x="4464" y="11808"/>
              <a:ext cx="288" cy="2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б)</a:t>
              </a:r>
              <a:endParaRPr kumimoji="0" lang="ru-RU" sz="1800" b="0" i="0" u="none" strike="noStrike" cap="none" normalizeH="0" baseline="0" smtClean="0">
                <a:ln>
                  <a:noFill/>
                </a:ln>
                <a:solidFill>
                  <a:schemeClr val="tx1"/>
                </a:solidFill>
                <a:effectLst/>
                <a:latin typeface="Arial" pitchFamily="34" charset="0"/>
              </a:endParaRPr>
            </a:p>
          </p:txBody>
        </p:sp>
        <p:sp>
          <p:nvSpPr>
            <p:cNvPr id="150552" name="Text Box 24"/>
            <p:cNvSpPr txBox="1">
              <a:spLocks noChangeArrowheads="1"/>
            </p:cNvSpPr>
            <p:nvPr/>
          </p:nvSpPr>
          <p:spPr bwMode="auto">
            <a:xfrm>
              <a:off x="1584" y="12096"/>
              <a:ext cx="4376" cy="72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3200" b="0" i="0" u="none" strike="noStrike" cap="none" normalizeH="0" baseline="0" dirty="0" smtClean="0">
                  <a:ln>
                    <a:noFill/>
                  </a:ln>
                  <a:solidFill>
                    <a:srgbClr val="FF0000"/>
                  </a:solidFill>
                  <a:effectLst/>
                  <a:latin typeface="Arial Black" pitchFamily="34" charset="0"/>
                </a:rPr>
                <a:t>Рис. 3. Ход лучей в кристалле исландского шпата</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6"/>
            <a:ext cx="8472518" cy="3665947"/>
          </a:xfrm>
        </p:spPr>
        <p:txBody>
          <a:bodyPr/>
          <a:lstStyle/>
          <a:p>
            <a:r>
              <a:rPr lang="ru-RU" dirty="0" smtClean="0"/>
              <a:t>Один из этих лучей является продолжением падающего и поэтому получил название </a:t>
            </a:r>
            <a:r>
              <a:rPr lang="ru-RU" b="1" dirty="0" smtClean="0">
                <a:solidFill>
                  <a:srgbClr val="FF0000"/>
                </a:solidFill>
              </a:rPr>
              <a:t>обыкновенного</a:t>
            </a:r>
            <a:r>
              <a:rPr lang="ru-RU" dirty="0" smtClean="0"/>
              <a:t>, а второй отклоняется, и поэтому получил название </a:t>
            </a:r>
            <a:r>
              <a:rPr lang="ru-RU" b="1" dirty="0" smtClean="0">
                <a:solidFill>
                  <a:srgbClr val="FF0000"/>
                </a:solidFill>
              </a:rPr>
              <a:t>необыкновенного</a:t>
            </a:r>
            <a:r>
              <a:rPr lang="ru-RU" dirty="0" smtClean="0">
                <a:solidFill>
                  <a:srgbClr val="FF0000"/>
                </a:solidFill>
              </a:rPr>
              <a:t>.</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34"/>
            <a:ext cx="8229600" cy="4308889"/>
          </a:xfrm>
        </p:spPr>
        <p:txBody>
          <a:bodyPr>
            <a:normAutofit/>
          </a:bodyPr>
          <a:lstStyle/>
          <a:p>
            <a:r>
              <a:rPr lang="ru-RU" dirty="0" smtClean="0"/>
              <a:t>При вращении кристалла вокруг направления падающего луча, один из преломленных лучей (обыкновенный) будет неподвижным, а второй (необыкновенный) будет вращаться вокруг первого. Различие в отклонении обоих лучей показывает, что они обладают различными показателями преломления.  </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b="1" dirty="0" smtClean="0">
                <a:solidFill>
                  <a:srgbClr val="FF0000"/>
                </a:solidFill>
              </a:rPr>
              <a:t>ДИСПЕРСИЯ СВЕТА</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14296"/>
            <a:ext cx="8229600" cy="4380326"/>
          </a:xfrm>
        </p:spPr>
        <p:txBody>
          <a:bodyPr>
            <a:normAutofit/>
          </a:bodyPr>
          <a:lstStyle/>
          <a:p>
            <a:pPr>
              <a:buFontTx/>
              <a:buNone/>
            </a:pPr>
            <a:r>
              <a:rPr lang="ru-RU" sz="2400" dirty="0" smtClean="0">
                <a:latin typeface="Times New Roman" pitchFamily="18" charset="0"/>
              </a:rPr>
              <a:t>    </a:t>
            </a:r>
            <a:endParaRPr lang="ru-RU" dirty="0">
              <a:solidFill>
                <a:srgbClr val="FF0000"/>
              </a:solidFill>
              <a:latin typeface="Times New Roman" pitchFamily="18" charset="0"/>
            </a:endParaRPr>
          </a:p>
          <a:p>
            <a:pPr>
              <a:buFontTx/>
              <a:buNone/>
            </a:pPr>
            <a:r>
              <a:rPr lang="ru-RU" sz="2400" dirty="0" smtClean="0">
                <a:latin typeface="Times New Roman" pitchFamily="18" charset="0"/>
              </a:rPr>
              <a:t>     Интерферировать </a:t>
            </a:r>
            <a:r>
              <a:rPr lang="ru-RU" sz="2400" dirty="0">
                <a:latin typeface="Times New Roman" pitchFamily="18" charset="0"/>
              </a:rPr>
              <a:t>могут только </a:t>
            </a:r>
            <a:r>
              <a:rPr lang="ru-RU" sz="2400" b="1" dirty="0">
                <a:solidFill>
                  <a:srgbClr val="FF0000"/>
                </a:solidFill>
                <a:latin typeface="Times New Roman" pitchFamily="18" charset="0"/>
              </a:rPr>
              <a:t>когерентные </a:t>
            </a:r>
            <a:r>
              <a:rPr lang="ru-RU" sz="2400" b="1" dirty="0" smtClean="0">
                <a:solidFill>
                  <a:srgbClr val="FF0000"/>
                </a:solidFill>
                <a:latin typeface="Times New Roman" pitchFamily="18" charset="0"/>
              </a:rPr>
              <a:t>волны</a:t>
            </a:r>
            <a:r>
              <a:rPr lang="ru-RU" sz="2400" dirty="0" smtClean="0">
                <a:solidFill>
                  <a:srgbClr val="FF0000"/>
                </a:solidFill>
                <a:latin typeface="Times New Roman" pitchFamily="18" charset="0"/>
              </a:rPr>
              <a:t> - </a:t>
            </a:r>
            <a:r>
              <a:rPr lang="ru-RU" sz="2400" dirty="0" smtClean="0">
                <a:solidFill>
                  <a:schemeClr val="hlink"/>
                </a:solidFill>
                <a:latin typeface="Times New Roman" pitchFamily="18" charset="0"/>
              </a:rPr>
              <a:t> это </a:t>
            </a:r>
            <a:r>
              <a:rPr lang="ru-RU" sz="2400" dirty="0" smtClean="0">
                <a:latin typeface="Times New Roman" pitchFamily="18" charset="0"/>
              </a:rPr>
              <a:t>волны </a:t>
            </a:r>
            <a:r>
              <a:rPr lang="ru-RU" sz="2400" dirty="0">
                <a:latin typeface="Times New Roman" pitchFamily="18" charset="0"/>
              </a:rPr>
              <a:t>имеющие одинаковую частоту и постоянную во времени </a:t>
            </a:r>
            <a:r>
              <a:rPr lang="ru-RU" sz="2400" b="1" dirty="0">
                <a:solidFill>
                  <a:srgbClr val="FF0000"/>
                </a:solidFill>
                <a:latin typeface="Times New Roman" pitchFamily="18" charset="0"/>
              </a:rPr>
              <a:t>разность фаз</a:t>
            </a:r>
            <a:r>
              <a:rPr lang="ru-RU" sz="2400" b="1" dirty="0">
                <a:latin typeface="Times New Roman" pitchFamily="18" charset="0"/>
              </a:rPr>
              <a:t>. </a:t>
            </a:r>
            <a:endParaRPr lang="ru-RU" sz="2400" b="1" dirty="0" smtClean="0">
              <a:latin typeface="Times New Roman" pitchFamily="18" charset="0"/>
            </a:endParaRPr>
          </a:p>
          <a:p>
            <a:pPr>
              <a:buFontTx/>
              <a:buNone/>
            </a:pPr>
            <a:r>
              <a:rPr lang="ru-RU" sz="2400" dirty="0" smtClean="0">
                <a:latin typeface="Times New Roman" pitchFamily="18" charset="0"/>
              </a:rPr>
              <a:t>     Когерентные световые волны можно получить только от одного источника. </a:t>
            </a:r>
          </a:p>
          <a:p>
            <a:pPr>
              <a:buFontTx/>
              <a:buNone/>
            </a:pPr>
            <a:r>
              <a:rPr lang="ru-RU" sz="2400" dirty="0" smtClean="0">
                <a:latin typeface="Times New Roman" pitchFamily="18" charset="0"/>
              </a:rPr>
              <a:t>     Этому </a:t>
            </a:r>
            <a:r>
              <a:rPr lang="ru-RU" sz="2400" dirty="0">
                <a:latin typeface="Times New Roman" pitchFamily="18" charset="0"/>
              </a:rPr>
              <a:t>условию удовлетворяют так называемые </a:t>
            </a:r>
            <a:r>
              <a:rPr lang="ru-RU" sz="2400" b="1" dirty="0">
                <a:solidFill>
                  <a:srgbClr val="FF0000"/>
                </a:solidFill>
                <a:latin typeface="Times New Roman" pitchFamily="18" charset="0"/>
              </a:rPr>
              <a:t>монохроматические волны</a:t>
            </a:r>
            <a:r>
              <a:rPr lang="ru-RU" sz="2400" b="1" dirty="0">
                <a:latin typeface="Times New Roman" pitchFamily="18" charset="0"/>
              </a:rPr>
              <a:t> </a:t>
            </a:r>
            <a:r>
              <a:rPr lang="ru-RU" sz="2400" dirty="0">
                <a:latin typeface="Times New Roman" pitchFamily="18" charset="0"/>
              </a:rPr>
              <a:t>– неограниченные в пространстве и времени волны одной строго определенной частоты.</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ihi.ru/pics/2011/07/08/2116.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417507" y="1110693"/>
            <a:ext cx="2884244" cy="3656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proza.ru/pics/2010/06/04/1521.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1412082" y="1110690"/>
            <a:ext cx="2889647" cy="367093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stihi.ru/pics/2008/05/02/3372.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1412082" y="1110690"/>
            <a:ext cx="2889647" cy="367093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media.vorotila.ru/ru/items/t1@29a648bf-2ff7-42ef-9c48-4423657070a7/Posmotri-na-radugu-i-ulybnis.jpg"/>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1412082" y="1110693"/>
            <a:ext cx="2889647" cy="3656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jankovoy.35photo.ru/photos/20130911/578642.jpg"/>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417507" y="1117838"/>
            <a:ext cx="2889668" cy="36709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385888" y="136252"/>
            <a:ext cx="6372225" cy="700192"/>
          </a:xfrm>
          <a:prstGeom prst="rect">
            <a:avLst/>
          </a:prstGeom>
          <a:noFill/>
        </p:spPr>
        <p:txBody>
          <a:bodyPr wrap="square" lIns="68580" tIns="34290" rIns="68580" bIns="34290" rtlCol="0">
            <a:spAutoFit/>
          </a:bodyPr>
          <a:lstStyle/>
          <a:p>
            <a:pPr algn="ctr"/>
            <a:r>
              <a:rPr lang="ru-RU" sz="4100" b="1" dirty="0">
                <a:solidFill>
                  <a:srgbClr val="1F497D">
                    <a:lumMod val="50000"/>
                  </a:srgbClr>
                </a:solidFill>
                <a:latin typeface="Arial"/>
              </a:rPr>
              <a:t>Дисперсия света</a:t>
            </a:r>
          </a:p>
        </p:txBody>
      </p:sp>
      <p:sp>
        <p:nvSpPr>
          <p:cNvPr id="10" name="Прямоугольник 9"/>
          <p:cNvSpPr/>
          <p:nvPr/>
        </p:nvSpPr>
        <p:spPr>
          <a:xfrm>
            <a:off x="251520" y="1599642"/>
            <a:ext cx="8838474" cy="1454244"/>
          </a:xfrm>
          <a:prstGeom prst="rect">
            <a:avLst/>
          </a:prstGeom>
        </p:spPr>
        <p:txBody>
          <a:bodyPr wrap="square" lIns="68580" tIns="34290" rIns="68580" bIns="34290">
            <a:spAutoFit/>
          </a:bodyPr>
          <a:lstStyle/>
          <a:p>
            <a:pPr algn="ctr"/>
            <a:r>
              <a:rPr lang="ru-RU" sz="3000" b="1" dirty="0" smtClean="0">
                <a:solidFill>
                  <a:srgbClr val="FF0000"/>
                </a:solidFill>
              </a:rPr>
              <a:t>ДИСПЕРСИЯ СВЕТА </a:t>
            </a:r>
            <a:r>
              <a:rPr lang="ru-RU" sz="3000" dirty="0" smtClean="0">
                <a:solidFill>
                  <a:prstClr val="black"/>
                </a:solidFill>
              </a:rPr>
              <a:t>— </a:t>
            </a:r>
            <a:r>
              <a:rPr lang="ru-RU" sz="3000" dirty="0">
                <a:solidFill>
                  <a:prstClr val="black"/>
                </a:solidFill>
              </a:rPr>
              <a:t>это зависимость показателя преломления вещества и скорости света в нем от частоты </a:t>
            </a:r>
            <a:r>
              <a:rPr lang="ru-RU" sz="3000" dirty="0" smtClean="0">
                <a:solidFill>
                  <a:prstClr val="black"/>
                </a:solidFill>
              </a:rPr>
              <a:t>(или длины) световой </a:t>
            </a:r>
            <a:r>
              <a:rPr lang="ru-RU" sz="3000" dirty="0">
                <a:solidFill>
                  <a:prstClr val="black"/>
                </a:solidFill>
              </a:rPr>
              <a:t>волны.</a:t>
            </a:r>
          </a:p>
        </p:txBody>
      </p:sp>
    </p:spTree>
    <p:extLst>
      <p:ext uri="{BB962C8B-B14F-4D97-AF65-F5344CB8AC3E}">
        <p14:creationId xmlns:p14="http://schemas.microsoft.com/office/powerpoint/2010/main" xmlns="" val="24913320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8"/>
                                        </p:tgtEl>
                                      </p:cBhvr>
                                    </p:animEffect>
                                    <p:set>
                                      <p:cBhvr>
                                        <p:cTn id="17" dur="1" fill="hold">
                                          <p:stCondLst>
                                            <p:cond delay="499"/>
                                          </p:stCondLst>
                                        </p:cTn>
                                        <p:tgtEl>
                                          <p:spTgt spid="102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30"/>
                                        </p:tgtEl>
                                      </p:cBhvr>
                                    </p:animEffect>
                                    <p:set>
                                      <p:cBhvr>
                                        <p:cTn id="33" dur="1" fill="hold">
                                          <p:stCondLst>
                                            <p:cond delay="499"/>
                                          </p:stCondLst>
                                        </p:cTn>
                                        <p:tgtEl>
                                          <p:spTgt spid="1030"/>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fade">
                                      <p:cBhvr>
                                        <p:cTn id="36" dur="500"/>
                                        <p:tgtEl>
                                          <p:spTgt spid="10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32"/>
                                        </p:tgtEl>
                                      </p:cBhvr>
                                    </p:animEffect>
                                    <p:set>
                                      <p:cBhvr>
                                        <p:cTn id="41" dur="1" fill="hold">
                                          <p:stCondLst>
                                            <p:cond delay="499"/>
                                          </p:stCondLst>
                                        </p:cTn>
                                        <p:tgtEl>
                                          <p:spTgt spid="1032"/>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fade">
                                      <p:cBhvr>
                                        <p:cTn id="44" dur="500"/>
                                        <p:tgtEl>
                                          <p:spTgt spid="10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34"/>
                                        </p:tgtEl>
                                      </p:cBhvr>
                                    </p:animEffect>
                                    <p:set>
                                      <p:cBhvr>
                                        <p:cTn id="49" dur="1" fill="hold">
                                          <p:stCondLst>
                                            <p:cond delay="499"/>
                                          </p:stCondLst>
                                        </p:cTn>
                                        <p:tgtEl>
                                          <p:spTgt spid="103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34"/>
            <a:ext cx="8472518" cy="4714908"/>
          </a:xfrm>
        </p:spPr>
        <p:txBody>
          <a:bodyPr>
            <a:normAutofit/>
          </a:bodyPr>
          <a:lstStyle/>
          <a:p>
            <a:pPr algn="just"/>
            <a:r>
              <a:rPr lang="ru-RU" b="1" dirty="0" smtClean="0">
                <a:solidFill>
                  <a:srgbClr val="FF0000"/>
                </a:solidFill>
              </a:rPr>
              <a:t>Дисперсией света</a:t>
            </a:r>
            <a:r>
              <a:rPr lang="ru-RU" dirty="0" smtClean="0">
                <a:solidFill>
                  <a:srgbClr val="FF0000"/>
                </a:solidFill>
              </a:rPr>
              <a:t> </a:t>
            </a:r>
            <a:r>
              <a:rPr lang="ru-RU" dirty="0" smtClean="0"/>
              <a:t>представляется в виде зависимости </a:t>
            </a:r>
            <a:r>
              <a:rPr lang="ru-RU" i="1" dirty="0" err="1" smtClean="0"/>
              <a:t>п=f</a:t>
            </a:r>
            <a:r>
              <a:rPr lang="ru-RU" i="1" dirty="0" smtClean="0"/>
              <a:t>(</a:t>
            </a:r>
            <a:r>
              <a:rPr lang="ru-RU" i="1" dirty="0" err="1" smtClean="0"/>
              <a:t>λ</a:t>
            </a:r>
            <a:r>
              <a:rPr lang="ru-RU" i="1" dirty="0" smtClean="0"/>
              <a:t>).                                                 </a:t>
            </a:r>
            <a:endParaRPr lang="ru-RU" dirty="0" smtClean="0"/>
          </a:p>
          <a:p>
            <a:pPr algn="just"/>
            <a:r>
              <a:rPr lang="ru-RU" dirty="0" smtClean="0"/>
              <a:t>Следствием дисперсии является разложение в спектр пучка белого света при прохождении его через призму. Первые экспериментальные наблюдения дисперсии света принадлежат И. Ньютону (1672 г.).</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3545886" y="1167594"/>
            <a:ext cx="2052228" cy="2808312"/>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grpSp>
        <p:nvGrpSpPr>
          <p:cNvPr id="3" name="Группа 6"/>
          <p:cNvGrpSpPr/>
          <p:nvPr/>
        </p:nvGrpSpPr>
        <p:grpSpPr>
          <a:xfrm rot="20471986">
            <a:off x="3036260" y="1603084"/>
            <a:ext cx="1134126" cy="792088"/>
            <a:chOff x="2483768" y="1563638"/>
            <a:chExt cx="1512168" cy="792088"/>
          </a:xfrm>
        </p:grpSpPr>
        <p:cxnSp>
          <p:nvCxnSpPr>
            <p:cNvPr id="4" name="Прямая соединительная линия 3"/>
            <p:cNvCxnSpPr/>
            <p:nvPr/>
          </p:nvCxnSpPr>
          <p:spPr>
            <a:xfrm>
              <a:off x="2483768" y="1563638"/>
              <a:ext cx="1512168" cy="792088"/>
            </a:xfrm>
            <a:prstGeom prst="line">
              <a:avLst/>
            </a:prstGeom>
            <a:ln>
              <a:solidFill>
                <a:srgbClr val="FF0000"/>
              </a:solidFill>
            </a:ln>
            <a:effectLst>
              <a:glow rad="101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5" name="Прямая соединительная линия 4"/>
            <p:cNvCxnSpPr/>
            <p:nvPr/>
          </p:nvCxnSpPr>
          <p:spPr>
            <a:xfrm>
              <a:off x="3133226" y="1902005"/>
              <a:ext cx="286646" cy="151600"/>
            </a:xfrm>
            <a:prstGeom prst="line">
              <a:avLst/>
            </a:prstGeom>
            <a:ln w="28575">
              <a:solidFill>
                <a:srgbClr val="FF00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6" name="Группа 9"/>
          <p:cNvGrpSpPr/>
          <p:nvPr/>
        </p:nvGrpSpPr>
        <p:grpSpPr>
          <a:xfrm rot="20979615">
            <a:off x="4262280" y="2038429"/>
            <a:ext cx="715357" cy="478792"/>
            <a:chOff x="2483768" y="1563638"/>
            <a:chExt cx="1512168" cy="864096"/>
          </a:xfrm>
        </p:grpSpPr>
        <p:cxnSp>
          <p:nvCxnSpPr>
            <p:cNvPr id="11" name="Прямая соединительная линия 10"/>
            <p:cNvCxnSpPr/>
            <p:nvPr/>
          </p:nvCxnSpPr>
          <p:spPr>
            <a:xfrm>
              <a:off x="2483768" y="1563638"/>
              <a:ext cx="1512168" cy="864096"/>
            </a:xfrm>
            <a:prstGeom prst="line">
              <a:avLst/>
            </a:prstGeom>
            <a:ln>
              <a:solidFill>
                <a:srgbClr val="FF0000"/>
              </a:solidFill>
            </a:ln>
            <a:effectLst>
              <a:glow rad="101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a:off x="3312553" y="2030390"/>
              <a:ext cx="179327" cy="109312"/>
            </a:xfrm>
            <a:prstGeom prst="line">
              <a:avLst/>
            </a:prstGeom>
            <a:ln w="28575">
              <a:solidFill>
                <a:srgbClr val="FF00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7" name="Группа 15"/>
          <p:cNvGrpSpPr/>
          <p:nvPr/>
        </p:nvGrpSpPr>
        <p:grpSpPr>
          <a:xfrm rot="20471986">
            <a:off x="5059083" y="2164090"/>
            <a:ext cx="1134126" cy="792088"/>
            <a:chOff x="2483768" y="1563638"/>
            <a:chExt cx="1512168" cy="792088"/>
          </a:xfrm>
        </p:grpSpPr>
        <p:cxnSp>
          <p:nvCxnSpPr>
            <p:cNvPr id="17" name="Прямая соединительная линия 16"/>
            <p:cNvCxnSpPr/>
            <p:nvPr/>
          </p:nvCxnSpPr>
          <p:spPr>
            <a:xfrm>
              <a:off x="2483768" y="1563638"/>
              <a:ext cx="1512168" cy="792088"/>
            </a:xfrm>
            <a:prstGeom prst="line">
              <a:avLst/>
            </a:prstGeom>
            <a:ln>
              <a:solidFill>
                <a:srgbClr val="FF0000"/>
              </a:solidFill>
            </a:ln>
            <a:effectLst>
              <a:glow rad="101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p:cNvCxnSpPr/>
            <p:nvPr/>
          </p:nvCxnSpPr>
          <p:spPr>
            <a:xfrm>
              <a:off x="3133226" y="1902005"/>
              <a:ext cx="286646" cy="151600"/>
            </a:xfrm>
            <a:prstGeom prst="line">
              <a:avLst/>
            </a:prstGeom>
            <a:ln w="28575">
              <a:solidFill>
                <a:srgbClr val="FF00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640685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3545886" y="1167594"/>
            <a:ext cx="2052228" cy="2808312"/>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grpSp>
        <p:nvGrpSpPr>
          <p:cNvPr id="3" name="Группа 2"/>
          <p:cNvGrpSpPr/>
          <p:nvPr/>
        </p:nvGrpSpPr>
        <p:grpSpPr>
          <a:xfrm>
            <a:off x="3036260" y="1603084"/>
            <a:ext cx="1134126" cy="792088"/>
            <a:chOff x="2524347" y="1603081"/>
            <a:chExt cx="1512168" cy="792088"/>
          </a:xfrm>
        </p:grpSpPr>
        <p:cxnSp>
          <p:nvCxnSpPr>
            <p:cNvPr id="4" name="Прямая соединительная линия 3"/>
            <p:cNvCxnSpPr/>
            <p:nvPr/>
          </p:nvCxnSpPr>
          <p:spPr>
            <a:xfrm rot="20471986">
              <a:off x="2524347" y="1603081"/>
              <a:ext cx="1512168" cy="792088"/>
            </a:xfrm>
            <a:prstGeom prst="line">
              <a:avLst/>
            </a:prstGeom>
            <a:ln>
              <a:solidFill>
                <a:srgbClr val="00FF00"/>
              </a:solidFill>
            </a:ln>
            <a:effectLst>
              <a:glow rad="101600">
                <a:srgbClr val="00FF00">
                  <a:alpha val="40000"/>
                </a:srgb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5" name="Прямая соединительная линия 4"/>
            <p:cNvCxnSpPr/>
            <p:nvPr/>
          </p:nvCxnSpPr>
          <p:spPr>
            <a:xfrm rot="20471986">
              <a:off x="3177688" y="1928655"/>
              <a:ext cx="286646" cy="151600"/>
            </a:xfrm>
            <a:prstGeom prst="line">
              <a:avLst/>
            </a:prstGeom>
            <a:ln w="28575">
              <a:solidFill>
                <a:srgbClr val="00FF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6" name="Группа 7"/>
          <p:cNvGrpSpPr/>
          <p:nvPr/>
        </p:nvGrpSpPr>
        <p:grpSpPr>
          <a:xfrm rot="965988">
            <a:off x="4234230" y="2128007"/>
            <a:ext cx="937103" cy="731903"/>
            <a:chOff x="4184436" y="1982415"/>
            <a:chExt cx="948994" cy="585330"/>
          </a:xfrm>
        </p:grpSpPr>
        <p:cxnSp>
          <p:nvCxnSpPr>
            <p:cNvPr id="11" name="Прямая соединительная линия 10"/>
            <p:cNvCxnSpPr/>
            <p:nvPr/>
          </p:nvCxnSpPr>
          <p:spPr>
            <a:xfrm rot="20634012">
              <a:off x="4184436" y="1982415"/>
              <a:ext cx="948994" cy="585330"/>
            </a:xfrm>
            <a:prstGeom prst="line">
              <a:avLst/>
            </a:prstGeom>
            <a:ln>
              <a:solidFill>
                <a:srgbClr val="00FF00"/>
              </a:solidFill>
            </a:ln>
            <a:effectLst>
              <a:glow rad="101600">
                <a:srgbClr val="00FF00">
                  <a:alpha val="40000"/>
                </a:srgb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20634012">
              <a:off x="4509092" y="2216419"/>
              <a:ext cx="119880" cy="78102"/>
            </a:xfrm>
            <a:prstGeom prst="line">
              <a:avLst/>
            </a:prstGeom>
            <a:ln w="28575">
              <a:solidFill>
                <a:srgbClr val="00FF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7" name="Группа 5"/>
          <p:cNvGrpSpPr/>
          <p:nvPr/>
        </p:nvGrpSpPr>
        <p:grpSpPr>
          <a:xfrm>
            <a:off x="5220072" y="2590862"/>
            <a:ext cx="1134126" cy="792088"/>
            <a:chOff x="5221444" y="2164087"/>
            <a:chExt cx="1512168" cy="792088"/>
          </a:xfrm>
        </p:grpSpPr>
        <p:cxnSp>
          <p:nvCxnSpPr>
            <p:cNvPr id="17" name="Прямая соединительная линия 16"/>
            <p:cNvCxnSpPr/>
            <p:nvPr/>
          </p:nvCxnSpPr>
          <p:spPr>
            <a:xfrm rot="20471986">
              <a:off x="5221444" y="2164087"/>
              <a:ext cx="1512168" cy="792088"/>
            </a:xfrm>
            <a:prstGeom prst="line">
              <a:avLst/>
            </a:prstGeom>
            <a:ln>
              <a:solidFill>
                <a:srgbClr val="00FF00"/>
              </a:solidFill>
            </a:ln>
            <a:effectLst>
              <a:glow rad="101600">
                <a:srgbClr val="00FF00">
                  <a:alpha val="40000"/>
                </a:srgb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p:cNvCxnSpPr/>
            <p:nvPr/>
          </p:nvCxnSpPr>
          <p:spPr>
            <a:xfrm rot="20471986">
              <a:off x="5874785" y="2489661"/>
              <a:ext cx="286646" cy="151600"/>
            </a:xfrm>
            <a:prstGeom prst="line">
              <a:avLst/>
            </a:prstGeom>
            <a:ln w="28575">
              <a:solidFill>
                <a:srgbClr val="00FF0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7340370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3545886" y="1167594"/>
            <a:ext cx="2052228" cy="2808312"/>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grpSp>
        <p:nvGrpSpPr>
          <p:cNvPr id="3" name="Группа 2"/>
          <p:cNvGrpSpPr/>
          <p:nvPr/>
        </p:nvGrpSpPr>
        <p:grpSpPr>
          <a:xfrm>
            <a:off x="3036260" y="1603084"/>
            <a:ext cx="1134126" cy="792088"/>
            <a:chOff x="2524347" y="1603081"/>
            <a:chExt cx="1512168" cy="792088"/>
          </a:xfrm>
        </p:grpSpPr>
        <p:cxnSp>
          <p:nvCxnSpPr>
            <p:cNvPr id="4" name="Прямая соединительная линия 3"/>
            <p:cNvCxnSpPr/>
            <p:nvPr/>
          </p:nvCxnSpPr>
          <p:spPr>
            <a:xfrm rot="20471986">
              <a:off x="2524347" y="1603081"/>
              <a:ext cx="1512168" cy="792088"/>
            </a:xfrm>
            <a:prstGeom prst="line">
              <a:avLst/>
            </a:prstGeom>
            <a:ln>
              <a:solidFill>
                <a:srgbClr val="0070C0"/>
              </a:solidFill>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5" name="Прямая соединительная линия 4"/>
            <p:cNvCxnSpPr/>
            <p:nvPr/>
          </p:nvCxnSpPr>
          <p:spPr>
            <a:xfrm rot="20471986">
              <a:off x="3177688" y="1928655"/>
              <a:ext cx="286646" cy="151600"/>
            </a:xfrm>
            <a:prstGeom prst="line">
              <a:avLst/>
            </a:prstGeom>
            <a:ln w="28575">
              <a:solidFill>
                <a:srgbClr val="0070C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6" name="Группа 18"/>
          <p:cNvGrpSpPr/>
          <p:nvPr/>
        </p:nvGrpSpPr>
        <p:grpSpPr>
          <a:xfrm>
            <a:off x="4235856" y="2127914"/>
            <a:ext cx="1092228" cy="1163918"/>
            <a:chOff x="4123808" y="2127912"/>
            <a:chExt cx="1456304" cy="1163918"/>
          </a:xfrm>
        </p:grpSpPr>
        <p:cxnSp>
          <p:nvCxnSpPr>
            <p:cNvPr id="11" name="Прямая соединительная линия 10"/>
            <p:cNvCxnSpPr/>
            <p:nvPr/>
          </p:nvCxnSpPr>
          <p:spPr>
            <a:xfrm>
              <a:off x="4123808" y="2127912"/>
              <a:ext cx="1456304" cy="1163918"/>
            </a:xfrm>
            <a:prstGeom prst="line">
              <a:avLst/>
            </a:prstGeom>
            <a:ln>
              <a:solidFill>
                <a:srgbClr val="0070C0"/>
              </a:solidFill>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a:off x="4716016" y="2598061"/>
              <a:ext cx="144016" cy="117707"/>
            </a:xfrm>
            <a:prstGeom prst="line">
              <a:avLst/>
            </a:prstGeom>
            <a:ln w="28575">
              <a:solidFill>
                <a:srgbClr val="0070C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grpSp>
        <p:nvGrpSpPr>
          <p:cNvPr id="7" name="Группа 5"/>
          <p:cNvGrpSpPr/>
          <p:nvPr/>
        </p:nvGrpSpPr>
        <p:grpSpPr>
          <a:xfrm>
            <a:off x="5382090" y="3009129"/>
            <a:ext cx="1134126" cy="792088"/>
            <a:chOff x="5221444" y="2164087"/>
            <a:chExt cx="1512168" cy="792088"/>
          </a:xfrm>
        </p:grpSpPr>
        <p:cxnSp>
          <p:nvCxnSpPr>
            <p:cNvPr id="17" name="Прямая соединительная линия 16"/>
            <p:cNvCxnSpPr/>
            <p:nvPr/>
          </p:nvCxnSpPr>
          <p:spPr>
            <a:xfrm rot="20471986">
              <a:off x="5221444" y="2164087"/>
              <a:ext cx="1512168" cy="792088"/>
            </a:xfrm>
            <a:prstGeom prst="line">
              <a:avLst/>
            </a:prstGeom>
            <a:ln>
              <a:solidFill>
                <a:srgbClr val="0070C0"/>
              </a:solidFill>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p:cNvCxnSpPr/>
            <p:nvPr/>
          </p:nvCxnSpPr>
          <p:spPr>
            <a:xfrm rot="20471986">
              <a:off x="5874785" y="2489661"/>
              <a:ext cx="286646" cy="151600"/>
            </a:xfrm>
            <a:prstGeom prst="line">
              <a:avLst/>
            </a:prstGeom>
            <a:ln w="28575">
              <a:solidFill>
                <a:srgbClr val="0070C0"/>
              </a:solidFill>
              <a:headEnd type="none" w="med" len="me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4004146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832" y="123483"/>
            <a:ext cx="3022042" cy="2448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8956" y="170648"/>
            <a:ext cx="3132348" cy="2433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Дуга 23"/>
          <p:cNvSpPr/>
          <p:nvPr/>
        </p:nvSpPr>
        <p:spPr>
          <a:xfrm rot="5856050">
            <a:off x="6129777" y="1231110"/>
            <a:ext cx="288032" cy="216024"/>
          </a:xfrm>
          <a:prstGeom prst="arc">
            <a:avLst>
              <a:gd name="adj1" fmla="val 15591102"/>
              <a:gd name="adj2" fmla="val 2097483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ru-RU">
              <a:solidFill>
                <a:prstClr val="black"/>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8613" y="2344466"/>
            <a:ext cx="3397970" cy="2433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Прямая соединительная линия 3"/>
          <p:cNvCxnSpPr/>
          <p:nvPr/>
        </p:nvCxnSpPr>
        <p:spPr>
          <a:xfrm>
            <a:off x="2195736" y="413533"/>
            <a:ext cx="743231" cy="122413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5652120" y="483520"/>
            <a:ext cx="743231" cy="122413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a:off x="3890144" y="2620991"/>
            <a:ext cx="889216" cy="1464581"/>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3" name="Дуга 12"/>
          <p:cNvSpPr/>
          <p:nvPr/>
        </p:nvSpPr>
        <p:spPr>
          <a:xfrm rot="5856050">
            <a:off x="2551116" y="979235"/>
            <a:ext cx="288032" cy="216024"/>
          </a:xfrm>
          <a:prstGeom prst="arc">
            <a:avLst>
              <a:gd name="adj1" fmla="val 16200000"/>
              <a:gd name="adj2" fmla="val 2097483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ru-RU">
              <a:solidFill>
                <a:prstClr val="black"/>
              </a:solidFill>
            </a:endParaRPr>
          </a:p>
        </p:txBody>
      </p:sp>
      <p:sp>
        <p:nvSpPr>
          <p:cNvPr id="14" name="TextBox 13"/>
          <p:cNvSpPr txBox="1"/>
          <p:nvPr/>
        </p:nvSpPr>
        <p:spPr>
          <a:xfrm>
            <a:off x="2816477" y="1131590"/>
            <a:ext cx="406201" cy="346249"/>
          </a:xfrm>
          <a:prstGeom prst="rect">
            <a:avLst/>
          </a:prstGeom>
          <a:noFill/>
        </p:spPr>
        <p:txBody>
          <a:bodyPr wrap="none" lIns="68580" tIns="34290" rIns="68580" bIns="34290" rtlCol="0">
            <a:spAutoFit/>
          </a:bodyPr>
          <a:lstStyle/>
          <a:p>
            <a:r>
              <a:rPr lang="el-GR" i="1" dirty="0">
                <a:solidFill>
                  <a:prstClr val="black"/>
                </a:solidFill>
              </a:rPr>
              <a:t>β</a:t>
            </a:r>
            <a:r>
              <a:rPr lang="ru-RU" baseline="-25000" dirty="0" err="1">
                <a:solidFill>
                  <a:prstClr val="black"/>
                </a:solidFill>
              </a:rPr>
              <a:t>кр</a:t>
            </a:r>
            <a:endParaRPr lang="ru-RU" baseline="-25000" dirty="0">
              <a:solidFill>
                <a:prstClr val="black"/>
              </a:solidFill>
            </a:endParaRPr>
          </a:p>
        </p:txBody>
      </p:sp>
      <p:sp>
        <p:nvSpPr>
          <p:cNvPr id="25" name="TextBox 24"/>
          <p:cNvSpPr txBox="1"/>
          <p:nvPr/>
        </p:nvSpPr>
        <p:spPr>
          <a:xfrm>
            <a:off x="6354198" y="1381963"/>
            <a:ext cx="314830" cy="346249"/>
          </a:xfrm>
          <a:prstGeom prst="rect">
            <a:avLst/>
          </a:prstGeom>
          <a:noFill/>
        </p:spPr>
        <p:txBody>
          <a:bodyPr wrap="none" lIns="68580" tIns="34290" rIns="68580" bIns="34290" rtlCol="0">
            <a:spAutoFit/>
          </a:bodyPr>
          <a:lstStyle/>
          <a:p>
            <a:r>
              <a:rPr lang="el-GR" i="1" dirty="0">
                <a:solidFill>
                  <a:prstClr val="black"/>
                </a:solidFill>
              </a:rPr>
              <a:t>β</a:t>
            </a:r>
            <a:r>
              <a:rPr lang="ru-RU" baseline="-25000" dirty="0">
                <a:solidFill>
                  <a:prstClr val="black"/>
                </a:solidFill>
              </a:rPr>
              <a:t>з</a:t>
            </a:r>
          </a:p>
        </p:txBody>
      </p:sp>
      <p:sp>
        <p:nvSpPr>
          <p:cNvPr id="27" name="TextBox 26"/>
          <p:cNvSpPr txBox="1"/>
          <p:nvPr/>
        </p:nvSpPr>
        <p:spPr>
          <a:xfrm>
            <a:off x="4797461" y="3867894"/>
            <a:ext cx="322845" cy="346249"/>
          </a:xfrm>
          <a:prstGeom prst="rect">
            <a:avLst/>
          </a:prstGeom>
          <a:noFill/>
        </p:spPr>
        <p:txBody>
          <a:bodyPr wrap="none" lIns="68580" tIns="34290" rIns="68580" bIns="34290" rtlCol="0">
            <a:spAutoFit/>
          </a:bodyPr>
          <a:lstStyle/>
          <a:p>
            <a:r>
              <a:rPr lang="el-GR" i="1" dirty="0">
                <a:solidFill>
                  <a:prstClr val="black"/>
                </a:solidFill>
              </a:rPr>
              <a:t>β</a:t>
            </a:r>
            <a:r>
              <a:rPr lang="ru-RU" baseline="-25000" dirty="0">
                <a:solidFill>
                  <a:prstClr val="black"/>
                </a:solidFill>
              </a:rPr>
              <a:t>с</a:t>
            </a:r>
          </a:p>
        </p:txBody>
      </p:sp>
      <p:sp>
        <p:nvSpPr>
          <p:cNvPr id="31" name="Дуга 30"/>
          <p:cNvSpPr/>
          <p:nvPr/>
        </p:nvSpPr>
        <p:spPr>
          <a:xfrm rot="5176616">
            <a:off x="4542791" y="3693403"/>
            <a:ext cx="288032" cy="216024"/>
          </a:xfrm>
          <a:prstGeom prst="arc">
            <a:avLst>
              <a:gd name="adj1" fmla="val 16221003"/>
              <a:gd name="adj2" fmla="val 2097483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ru-RU">
              <a:solidFill>
                <a:prstClr val="black"/>
              </a:solidFill>
            </a:endParaRPr>
          </a:p>
        </p:txBody>
      </p:sp>
      <mc:AlternateContent xmlns:mc="http://schemas.openxmlformats.org/markup-compatibility/2006">
        <mc:Choice xmlns:a14="http://schemas.microsoft.com/office/drawing/2010/main" xmlns="" Requires="a14">
          <p:sp>
            <p:nvSpPr>
              <p:cNvPr id="23" name="TextBox 22"/>
              <p:cNvSpPr txBox="1"/>
              <p:nvPr/>
            </p:nvSpPr>
            <p:spPr>
              <a:xfrm>
                <a:off x="1844209" y="4581184"/>
                <a:ext cx="2365071" cy="561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a:solidFill>
                                <a:srgbClr val="FF0000"/>
                              </a:solidFill>
                              <a:latin typeface="Cambria Math" panose="02040503050406030204" pitchFamily="18" charset="0"/>
                            </a:rPr>
                          </m:ctrlPr>
                        </m:sSubPr>
                        <m:e>
                          <m:r>
                            <a:rPr lang="ru-RU" sz="2800" i="1">
                              <a:solidFill>
                                <a:srgbClr val="FF0000"/>
                              </a:solidFill>
                              <a:latin typeface="Cambria Math"/>
                              <a:ea typeface="Cambria Math"/>
                            </a:rPr>
                            <m:t>𝛽</m:t>
                          </m:r>
                        </m:e>
                        <m:sub>
                          <m:r>
                            <a:rPr lang="ru-RU" sz="2800" i="1">
                              <a:solidFill>
                                <a:srgbClr val="FF0000"/>
                              </a:solidFill>
                              <a:latin typeface="Cambria Math"/>
                            </a:rPr>
                            <m:t>кр</m:t>
                          </m:r>
                        </m:sub>
                      </m:sSub>
                      <m:r>
                        <a:rPr lang="en-US" sz="2800" i="1">
                          <a:solidFill>
                            <a:prstClr val="black"/>
                          </a:solidFill>
                          <a:latin typeface="Cambria Math"/>
                        </a:rPr>
                        <m:t>&gt;</m:t>
                      </m:r>
                      <m:sSub>
                        <m:sSubPr>
                          <m:ctrlPr>
                            <a:rPr lang="ru-RU" sz="2800" i="1">
                              <a:solidFill>
                                <a:srgbClr val="00FF00"/>
                              </a:solidFill>
                              <a:latin typeface="Cambria Math" panose="02040503050406030204" pitchFamily="18" charset="0"/>
                            </a:rPr>
                          </m:ctrlPr>
                        </m:sSubPr>
                        <m:e>
                          <m:r>
                            <a:rPr lang="ru-RU" sz="2800" i="1">
                              <a:solidFill>
                                <a:srgbClr val="00FF00"/>
                              </a:solidFill>
                              <a:latin typeface="Cambria Math"/>
                              <a:ea typeface="Cambria Math"/>
                            </a:rPr>
                            <m:t>𝛽</m:t>
                          </m:r>
                        </m:e>
                        <m:sub>
                          <m:r>
                            <a:rPr lang="ru-RU" sz="2800" i="1">
                              <a:solidFill>
                                <a:srgbClr val="00FF00"/>
                              </a:solidFill>
                              <a:latin typeface="Cambria Math"/>
                            </a:rPr>
                            <m:t>з</m:t>
                          </m:r>
                        </m:sub>
                      </m:sSub>
                      <m:r>
                        <a:rPr lang="en-US" sz="2800" i="1">
                          <a:solidFill>
                            <a:prstClr val="black"/>
                          </a:solidFill>
                          <a:latin typeface="Cambria Math"/>
                        </a:rPr>
                        <m:t>&gt;</m:t>
                      </m:r>
                      <m:sSub>
                        <m:sSubPr>
                          <m:ctrlPr>
                            <a:rPr lang="ru-RU" sz="2800" i="1">
                              <a:solidFill>
                                <a:srgbClr val="0070C0"/>
                              </a:solidFill>
                              <a:latin typeface="Cambria Math" panose="02040503050406030204" pitchFamily="18" charset="0"/>
                            </a:rPr>
                          </m:ctrlPr>
                        </m:sSubPr>
                        <m:e>
                          <m:r>
                            <a:rPr lang="ru-RU" sz="2800" i="1">
                              <a:solidFill>
                                <a:srgbClr val="0070C0"/>
                              </a:solidFill>
                              <a:latin typeface="Cambria Math"/>
                              <a:ea typeface="Cambria Math"/>
                            </a:rPr>
                            <m:t>𝛽</m:t>
                          </m:r>
                        </m:e>
                        <m:sub>
                          <m:r>
                            <a:rPr lang="ru-RU" sz="2800" i="1">
                              <a:solidFill>
                                <a:srgbClr val="0070C0"/>
                              </a:solidFill>
                              <a:latin typeface="Cambria Math"/>
                            </a:rPr>
                            <m:t>с</m:t>
                          </m:r>
                        </m:sub>
                      </m:sSub>
                    </m:oMath>
                  </m:oMathPara>
                </a14:m>
                <a:endParaRPr lang="ru-RU" sz="2800" dirty="0">
                  <a:solidFill>
                    <a:prstClr val="black"/>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1383157" y="3435888"/>
                <a:ext cx="1773803" cy="421414"/>
              </a:xfrm>
              <a:prstGeom prst="rect">
                <a:avLst/>
              </a:prstGeom>
              <a:blipFill>
                <a:blip r:embed="rId5" cstate="print"/>
                <a:stretch>
                  <a:fillRect/>
                </a:stretch>
              </a:blipFill>
            </p:spPr>
            <p:txBody>
              <a:bodyPr lIns="68580" tIns="34290" rIns="68580" bIns="34290"/>
              <a:lstStyle/>
              <a:p>
                <a:r>
                  <a:rPr lang="ru-RU">
                    <a:noFill/>
                  </a:rPr>
                  <a:t> </a:t>
                </a:r>
              </a:p>
            </p:txBody>
          </p:sp>
        </mc:Fallback>
      </mc:AlternateContent>
      <mc:AlternateContent xmlns:mc="http://schemas.openxmlformats.org/markup-compatibility/2006">
        <mc:Choice xmlns:a14="http://schemas.microsoft.com/office/drawing/2010/main" xmlns="" Requires="a14">
          <p:sp>
            <p:nvSpPr>
              <p:cNvPr id="34" name="TextBox 33"/>
              <p:cNvSpPr txBox="1"/>
              <p:nvPr/>
            </p:nvSpPr>
            <p:spPr>
              <a:xfrm>
                <a:off x="1844213" y="5349384"/>
                <a:ext cx="2278509" cy="561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a:solidFill>
                                <a:srgbClr val="FF0000"/>
                              </a:solidFill>
                              <a:latin typeface="Cambria Math" panose="02040503050406030204" pitchFamily="18" charset="0"/>
                            </a:rPr>
                          </m:ctrlPr>
                        </m:sSubPr>
                        <m:e>
                          <m:r>
                            <a:rPr lang="ru-RU" sz="2800" i="1">
                              <a:solidFill>
                                <a:srgbClr val="FF0000"/>
                              </a:solidFill>
                              <a:latin typeface="Cambria Math"/>
                              <a:ea typeface="Cambria Math"/>
                            </a:rPr>
                            <m:t>𝜐</m:t>
                          </m:r>
                        </m:e>
                        <m:sub>
                          <m:r>
                            <a:rPr lang="ru-RU" sz="2800" i="1">
                              <a:solidFill>
                                <a:srgbClr val="FF0000"/>
                              </a:solidFill>
                              <a:latin typeface="Cambria Math"/>
                            </a:rPr>
                            <m:t>кр</m:t>
                          </m:r>
                        </m:sub>
                      </m:sSub>
                      <m:r>
                        <a:rPr lang="en-US" sz="2800" i="1">
                          <a:solidFill>
                            <a:prstClr val="black"/>
                          </a:solidFill>
                          <a:latin typeface="Cambria Math"/>
                        </a:rPr>
                        <m:t>&gt;</m:t>
                      </m:r>
                      <m:sSub>
                        <m:sSubPr>
                          <m:ctrlPr>
                            <a:rPr lang="ru-RU" sz="2800" i="1">
                              <a:solidFill>
                                <a:srgbClr val="00FF00"/>
                              </a:solidFill>
                              <a:latin typeface="Cambria Math" panose="02040503050406030204" pitchFamily="18" charset="0"/>
                            </a:rPr>
                          </m:ctrlPr>
                        </m:sSubPr>
                        <m:e>
                          <m:r>
                            <a:rPr lang="ru-RU" sz="2800" i="1">
                              <a:solidFill>
                                <a:srgbClr val="00FF00"/>
                              </a:solidFill>
                              <a:latin typeface="Cambria Math"/>
                              <a:ea typeface="Cambria Math"/>
                            </a:rPr>
                            <m:t>𝜐</m:t>
                          </m:r>
                        </m:e>
                        <m:sub>
                          <m:r>
                            <a:rPr lang="ru-RU" sz="2800" i="1">
                              <a:solidFill>
                                <a:srgbClr val="00FF00"/>
                              </a:solidFill>
                              <a:latin typeface="Cambria Math"/>
                            </a:rPr>
                            <m:t>з</m:t>
                          </m:r>
                        </m:sub>
                      </m:sSub>
                      <m:r>
                        <a:rPr lang="en-US" sz="2800" i="1">
                          <a:solidFill>
                            <a:prstClr val="black"/>
                          </a:solidFill>
                          <a:latin typeface="Cambria Math"/>
                        </a:rPr>
                        <m:t>&gt;</m:t>
                      </m:r>
                      <m:sSub>
                        <m:sSubPr>
                          <m:ctrlPr>
                            <a:rPr lang="ru-RU" sz="2800" i="1">
                              <a:solidFill>
                                <a:srgbClr val="0070C0"/>
                              </a:solidFill>
                              <a:latin typeface="Cambria Math" panose="02040503050406030204" pitchFamily="18" charset="0"/>
                            </a:rPr>
                          </m:ctrlPr>
                        </m:sSubPr>
                        <m:e>
                          <m:r>
                            <a:rPr lang="ru-RU" sz="2800" i="1">
                              <a:solidFill>
                                <a:srgbClr val="0070C0"/>
                              </a:solidFill>
                              <a:latin typeface="Cambria Math"/>
                              <a:ea typeface="Cambria Math"/>
                            </a:rPr>
                            <m:t>𝜐</m:t>
                          </m:r>
                        </m:e>
                        <m:sub>
                          <m:r>
                            <a:rPr lang="ru-RU" sz="2800" i="1">
                              <a:solidFill>
                                <a:srgbClr val="0070C0"/>
                              </a:solidFill>
                              <a:latin typeface="Cambria Math"/>
                            </a:rPr>
                            <m:t>с</m:t>
                          </m:r>
                        </m:sub>
                      </m:sSub>
                    </m:oMath>
                  </m:oMathPara>
                </a14:m>
                <a:endParaRPr lang="ru-RU" sz="2800" dirty="0">
                  <a:solidFill>
                    <a:prstClr val="black"/>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1383160" y="4012038"/>
                <a:ext cx="1708882" cy="421414"/>
              </a:xfrm>
              <a:prstGeom prst="rect">
                <a:avLst/>
              </a:prstGeom>
              <a:blipFill>
                <a:blip r:embed="rId6" cstate="print"/>
                <a:stretch>
                  <a:fillRect/>
                </a:stretch>
              </a:blipFill>
            </p:spPr>
            <p:txBody>
              <a:bodyPr lIns="68580" tIns="34290" rIns="68580" bIns="34290"/>
              <a:lstStyle/>
              <a:p>
                <a:r>
                  <a:rPr lang="ru-RU">
                    <a:noFill/>
                  </a:rPr>
                  <a:t> </a:t>
                </a:r>
              </a:p>
            </p:txBody>
          </p:sp>
        </mc:Fallback>
      </mc:AlternateContent>
      <p:sp>
        <p:nvSpPr>
          <p:cNvPr id="2" name="Прямоугольник 1"/>
          <p:cNvSpPr/>
          <p:nvPr/>
        </p:nvSpPr>
        <p:spPr>
          <a:xfrm>
            <a:off x="5760132" y="2754932"/>
            <a:ext cx="3186354" cy="1361911"/>
          </a:xfrm>
          <a:prstGeom prst="rect">
            <a:avLst/>
          </a:prstGeom>
        </p:spPr>
        <p:txBody>
          <a:bodyPr wrap="square" lIns="68580" tIns="34290" rIns="68580" bIns="34290">
            <a:spAutoFit/>
          </a:bodyPr>
          <a:lstStyle/>
          <a:p>
            <a:r>
              <a:rPr lang="ru-RU" sz="2100" u="sng" dirty="0">
                <a:solidFill>
                  <a:prstClr val="black"/>
                </a:solidFill>
              </a:rPr>
              <a:t>Цвет</a:t>
            </a:r>
            <a:r>
              <a:rPr lang="ru-RU" sz="2100" dirty="0">
                <a:solidFill>
                  <a:prstClr val="black"/>
                </a:solidFill>
              </a:rPr>
              <a:t> при переходе из вакуума в вещество или из одного вещества в другое </a:t>
            </a:r>
            <a:r>
              <a:rPr lang="ru-RU" sz="2100" u="sng" dirty="0">
                <a:solidFill>
                  <a:prstClr val="black"/>
                </a:solidFill>
              </a:rPr>
              <a:t>не изменяется</a:t>
            </a:r>
            <a:r>
              <a:rPr lang="ru-RU" sz="2100" dirty="0">
                <a:solidFill>
                  <a:prstClr val="black"/>
                </a:solidFill>
              </a:rPr>
              <a:t>.</a:t>
            </a:r>
          </a:p>
        </p:txBody>
      </p:sp>
    </p:spTree>
    <p:extLst>
      <p:ext uri="{BB962C8B-B14F-4D97-AF65-F5344CB8AC3E}">
        <p14:creationId xmlns:p14="http://schemas.microsoft.com/office/powerpoint/2010/main" xmlns="" val="2852482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1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1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4" grpId="0"/>
      <p:bldP spid="25" grpId="0"/>
      <p:bldP spid="27" grpId="0"/>
      <p:bldP spid="31" grpId="0" animBg="1"/>
      <p:bldP spid="23" grpId="0" animBg="1"/>
      <p:bldP spid="34"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9502" y="134661"/>
            <a:ext cx="3564396" cy="495042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ru-RU">
              <a:solidFill>
                <a:prstClr val="white"/>
              </a:solidFill>
            </a:endParaRPr>
          </a:p>
        </p:txBody>
      </p:sp>
      <p:sp>
        <p:nvSpPr>
          <p:cNvPr id="4" name="Прямоугольник 3"/>
          <p:cNvSpPr/>
          <p:nvPr/>
        </p:nvSpPr>
        <p:spPr>
          <a:xfrm>
            <a:off x="3682028" y="627534"/>
            <a:ext cx="5400600" cy="1177245"/>
          </a:xfrm>
          <a:prstGeom prst="rect">
            <a:avLst/>
          </a:prstGeom>
        </p:spPr>
        <p:txBody>
          <a:bodyPr wrap="square" lIns="68580" tIns="34290" rIns="68580" bIns="34290">
            <a:spAutoFit/>
          </a:bodyPr>
          <a:lstStyle/>
          <a:p>
            <a:pPr algn="ctr"/>
            <a:r>
              <a:rPr lang="ru-RU" sz="2400" b="1" dirty="0">
                <a:solidFill>
                  <a:prstClr val="black"/>
                </a:solidFill>
              </a:rPr>
              <a:t>Белый свет </a:t>
            </a:r>
            <a:r>
              <a:rPr lang="ru-RU" sz="2400" dirty="0">
                <a:solidFill>
                  <a:prstClr val="black"/>
                </a:solidFill>
              </a:rPr>
              <a:t>— это сложный свет, который состоит из простых — монохроматических цветов.</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318" y="951570"/>
            <a:ext cx="2424095" cy="2776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3989" y="2247714"/>
            <a:ext cx="4077452" cy="2065730"/>
          </a:xfrm>
          <a:prstGeom prst="rect">
            <a:avLst/>
          </a:prstGeom>
        </p:spPr>
      </p:pic>
    </p:spTree>
    <p:extLst>
      <p:ext uri="{BB962C8B-B14F-4D97-AF65-F5344CB8AC3E}">
        <p14:creationId xmlns:p14="http://schemas.microsoft.com/office/powerpoint/2010/main" xmlns="" val="14554646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auty.qusiter.net/files/image/trav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7046" y="-6973"/>
            <a:ext cx="6863954" cy="5157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38942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ankoboev.ru/images/Mzg4Njg2/Bankoboev.Ru_sinee_nebo_nad_morem_i_chaika.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145194" y="-18787"/>
            <a:ext cx="6855806" cy="5162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19040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6278"/>
            <a:ext cx="6429375" cy="5143500"/>
          </a:xfrm>
          <a:prstGeom prst="rect">
            <a:avLst/>
          </a:prstGeom>
        </p:spPr>
      </p:pic>
    </p:spTree>
    <p:extLst>
      <p:ext uri="{BB962C8B-B14F-4D97-AF65-F5344CB8AC3E}">
        <p14:creationId xmlns:p14="http://schemas.microsoft.com/office/powerpoint/2010/main" xmlns="" val="3619936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282" y="0"/>
            <a:ext cx="8715436" cy="5324535"/>
          </a:xfrm>
          <a:prstGeom prst="rect">
            <a:avLst/>
          </a:prstGeom>
          <a:noFill/>
        </p:spPr>
        <p:txBody>
          <a:bodyPr wrap="square" rtlCol="0">
            <a:spAutoFit/>
          </a:bodyPr>
          <a:lstStyle/>
          <a:p>
            <a:pPr algn="just"/>
            <a:r>
              <a:rPr lang="ru-RU" sz="3000" b="1" dirty="0" smtClean="0">
                <a:solidFill>
                  <a:schemeClr val="tx2">
                    <a:lumMod val="50000"/>
                  </a:schemeClr>
                </a:solidFill>
                <a:latin typeface="+mj-lt"/>
              </a:rPr>
              <a:t>Для световых волн, как и для любых других, справедлив </a:t>
            </a:r>
            <a:r>
              <a:rPr lang="ru-RU" sz="3000" b="1" dirty="0" smtClean="0">
                <a:solidFill>
                  <a:srgbClr val="FF0000"/>
                </a:solidFill>
                <a:latin typeface="+mj-lt"/>
              </a:rPr>
              <a:t>принцип суперпозиции. </a:t>
            </a:r>
            <a:r>
              <a:rPr lang="ru-RU" sz="3000" b="1" dirty="0" smtClean="0">
                <a:solidFill>
                  <a:schemeClr val="tx2">
                    <a:lumMod val="50000"/>
                  </a:schemeClr>
                </a:solidFill>
                <a:latin typeface="+mj-lt"/>
              </a:rPr>
              <a:t>Поскольку свет имеет электромагнитную природу, применение этого принципа означает, что результирующая напряженность электрического (магнитного) полей двух световых волн, проходящих через одну точку, равна векторной сумме электрических (магнитных) полей каждой из волн в отдельности.</a:t>
            </a:r>
          </a:p>
          <a:p>
            <a:pPr algn="ctr"/>
            <a:r>
              <a:rPr lang="ru-RU" sz="4000" b="1" dirty="0" smtClean="0">
                <a:solidFill>
                  <a:schemeClr val="tx2">
                    <a:lumMod val="50000"/>
                  </a:schemeClr>
                </a:solidFill>
                <a:latin typeface="+mj-lt"/>
              </a:rPr>
              <a:t> </a:t>
            </a:r>
          </a:p>
        </p:txBody>
      </p:sp>
    </p:spTree>
    <p:extLst>
      <p:ext uri="{BB962C8B-B14F-4D97-AF65-F5344CB8AC3E}">
        <p14:creationId xmlns="" xmlns:p14="http://schemas.microsoft.com/office/powerpoint/2010/main" val="3753174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 y="-26082"/>
            <a:ext cx="9054498" cy="1084912"/>
          </a:xfrm>
          <a:prstGeom prst="rect">
            <a:avLst/>
          </a:prstGeom>
          <a:gradFill flip="none" rotWithShape="1">
            <a:gsLst>
              <a:gs pos="0">
                <a:srgbClr val="5E9EFF"/>
              </a:gs>
              <a:gs pos="20000">
                <a:srgbClr val="85C2FF"/>
              </a:gs>
              <a:gs pos="81000">
                <a:srgbClr val="00FF00">
                  <a:alpha val="13000"/>
                </a:srgbClr>
              </a:gs>
              <a:gs pos="100000">
                <a:schemeClr val="accent3">
                  <a:lumMod val="60000"/>
                  <a:lumOff val="40000"/>
                </a:schemeClr>
              </a:gs>
              <a:gs pos="100000">
                <a:schemeClr val="bg1"/>
              </a:gs>
            </a:gsLst>
            <a:lin ang="5400000" scaled="1"/>
            <a:tileRect/>
          </a:gradFill>
          <a:effectLst>
            <a:softEdge rad="88900"/>
          </a:effectLst>
        </p:spPr>
        <p:txBody>
          <a:bodyPr wrap="square" lIns="68580" tIns="34290" rIns="68580" bIns="34290" rtlCol="0">
            <a:spAutoFit/>
          </a:bodyPr>
          <a:lstStyle/>
          <a:p>
            <a:pPr algn="ctr"/>
            <a:r>
              <a:rPr lang="ru-RU" sz="3300" dirty="0">
                <a:solidFill>
                  <a:prstClr val="black"/>
                </a:solidFill>
              </a:rPr>
              <a:t>Многообразие цветов и оттенков в окружающем нас мире объясняется явлением </a:t>
            </a:r>
            <a:r>
              <a:rPr lang="ru-RU" sz="3300" b="1" dirty="0">
                <a:solidFill>
                  <a:prstClr val="black"/>
                </a:solidFill>
              </a:rPr>
              <a:t>дисперсии</a:t>
            </a:r>
            <a:r>
              <a:rPr lang="ru-RU" sz="3300" dirty="0">
                <a:solidFill>
                  <a:prstClr val="black"/>
                </a:solidFill>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xmlns="" val="0"/>
              </a:ext>
            </a:extLst>
          </a:blip>
          <a:srcRect b="11076"/>
          <a:stretch/>
        </p:blipFill>
        <p:spPr>
          <a:xfrm>
            <a:off x="1034607" y="1170393"/>
            <a:ext cx="7273770" cy="3973107"/>
          </a:xfrm>
          <a:prstGeom prst="rect">
            <a:avLst/>
          </a:prstGeom>
        </p:spPr>
      </p:pic>
    </p:spTree>
    <p:extLst>
      <p:ext uri="{BB962C8B-B14F-4D97-AF65-F5344CB8AC3E}">
        <p14:creationId xmlns:p14="http://schemas.microsoft.com/office/powerpoint/2010/main" xmlns="" val="21538125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0"/>
            <a:ext cx="6858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ru-RU">
              <a:solidFill>
                <a:prstClr val="white"/>
              </a:solidFill>
            </a:endParaRPr>
          </a:p>
        </p:txBody>
      </p:sp>
      <p:sp>
        <p:nvSpPr>
          <p:cNvPr id="6" name="Прямоугольник 5"/>
          <p:cNvSpPr/>
          <p:nvPr/>
        </p:nvSpPr>
        <p:spPr>
          <a:xfrm rot="13124151">
            <a:off x="4619948" y="2555239"/>
            <a:ext cx="2063157" cy="205121"/>
          </a:xfrm>
          <a:prstGeom prst="rect">
            <a:avLst/>
          </a:prstGeom>
          <a:solidFill>
            <a:schemeClr val="bg1"/>
          </a:solidFill>
          <a:ln>
            <a:noFill/>
          </a:ln>
          <a:effectLst>
            <a:glow rad="101600">
              <a:schemeClr val="bg1">
                <a:alpha val="6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6420" y="391576"/>
            <a:ext cx="1231161" cy="15719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218337">
            <a:off x="6479413" y="928393"/>
            <a:ext cx="620738" cy="1059582"/>
          </a:xfrm>
          <a:prstGeom prst="rect">
            <a:avLst/>
          </a:prstGeom>
          <a:effectLst>
            <a:softEdge rad="31750"/>
          </a:effectLst>
        </p:spPr>
      </p:pic>
      <p:sp>
        <p:nvSpPr>
          <p:cNvPr id="8" name="Прямоугольник 7"/>
          <p:cNvSpPr/>
          <p:nvPr/>
        </p:nvSpPr>
        <p:spPr>
          <a:xfrm rot="6436687">
            <a:off x="5714923" y="2583234"/>
            <a:ext cx="1940187" cy="127435"/>
          </a:xfrm>
          <a:prstGeom prst="rect">
            <a:avLst/>
          </a:prstGeom>
          <a:solidFill>
            <a:schemeClr val="bg1"/>
          </a:solidFill>
          <a:ln>
            <a:noFill/>
          </a:ln>
          <a:effectLst>
            <a:glow rad="101600">
              <a:schemeClr val="bg1">
                <a:alpha val="6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218337">
            <a:off x="1746283" y="667195"/>
            <a:ext cx="620738" cy="1059582"/>
          </a:xfrm>
          <a:prstGeom prst="rect">
            <a:avLst/>
          </a:prstGeom>
          <a:effectLst>
            <a:softEdge rad="31750"/>
          </a:effec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218337">
            <a:off x="3498774" y="3626381"/>
            <a:ext cx="620738" cy="1059582"/>
          </a:xfrm>
          <a:prstGeom prst="rect">
            <a:avLst/>
          </a:prstGeom>
          <a:effectLst>
            <a:softEdge rad="31750"/>
          </a:effectLst>
        </p:spPr>
      </p:pic>
      <p:sp>
        <p:nvSpPr>
          <p:cNvPr id="12" name="Прямоугольник 11"/>
          <p:cNvSpPr/>
          <p:nvPr/>
        </p:nvSpPr>
        <p:spPr>
          <a:xfrm rot="19834789">
            <a:off x="2659248" y="2068304"/>
            <a:ext cx="1671719" cy="169617"/>
          </a:xfrm>
          <a:prstGeom prst="rect">
            <a:avLst/>
          </a:prstGeom>
          <a:solidFill>
            <a:schemeClr val="bg1"/>
          </a:solidFill>
          <a:ln>
            <a:noFill/>
          </a:ln>
          <a:effectLst>
            <a:glow rad="101600">
              <a:schemeClr val="bg1">
                <a:alpha val="6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sp>
        <p:nvSpPr>
          <p:cNvPr id="13" name="Прямоугольник 12"/>
          <p:cNvSpPr/>
          <p:nvPr/>
        </p:nvSpPr>
        <p:spPr>
          <a:xfrm rot="14141494">
            <a:off x="1687464" y="2070144"/>
            <a:ext cx="1450799" cy="120002"/>
          </a:xfrm>
          <a:prstGeom prst="rect">
            <a:avLst/>
          </a:prstGeom>
          <a:solidFill>
            <a:srgbClr val="92D050"/>
          </a:solidFill>
          <a:ln>
            <a:solidFill>
              <a:srgbClr val="00FF00"/>
            </a:solidFill>
          </a:ln>
          <a:effectLst>
            <a:glow rad="101600">
              <a:srgbClr val="92D050">
                <a:alpha val="6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sp>
        <p:nvSpPr>
          <p:cNvPr id="14" name="Прямоугольник 13"/>
          <p:cNvSpPr/>
          <p:nvPr/>
        </p:nvSpPr>
        <p:spPr>
          <a:xfrm rot="17083656">
            <a:off x="3753185" y="2348219"/>
            <a:ext cx="1383837" cy="121320"/>
          </a:xfrm>
          <a:prstGeom prst="rect">
            <a:avLst/>
          </a:prstGeom>
          <a:solidFill>
            <a:schemeClr val="bg1"/>
          </a:solidFill>
          <a:ln>
            <a:noFill/>
          </a:ln>
          <a:effectLst>
            <a:glow rad="101600">
              <a:schemeClr val="bg1">
                <a:alpha val="6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sp>
        <p:nvSpPr>
          <p:cNvPr id="15" name="Прямоугольник 14"/>
          <p:cNvSpPr/>
          <p:nvPr/>
        </p:nvSpPr>
        <p:spPr>
          <a:xfrm rot="6616802" flipV="1">
            <a:off x="3611866" y="3537667"/>
            <a:ext cx="1071743" cy="110831"/>
          </a:xfrm>
          <a:prstGeom prst="rect">
            <a:avLst/>
          </a:prstGeom>
          <a:solidFill>
            <a:srgbClr val="FFFF00"/>
          </a:solidFill>
          <a:ln>
            <a:solidFill>
              <a:srgbClr val="00FF00"/>
            </a:solidFill>
          </a:ln>
          <a:effectLst>
            <a:glow rad="101600">
              <a:srgbClr val="FFFF00">
                <a:alpha val="6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pic>
        <p:nvPicPr>
          <p:cNvPr id="8198" name="Picture 6" descr="http://www.playcast.ru/uploads/2014/05/14/8588369.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100000"/>
                    </a14:imgEffect>
                    <a14:imgEffect>
                      <a14:brightnessContrast bright="-100000" contrast="-2000"/>
                    </a14:imgEffect>
                  </a14:imgLayer>
                </a14:imgProps>
              </a:ext>
              <a:ext uri="{28A0092B-C50C-407E-A947-70E740481C1C}">
                <a14:useLocalDpi xmlns:a14="http://schemas.microsoft.com/office/drawing/2010/main" xmlns="" val="0"/>
              </a:ext>
            </a:extLst>
          </a:blip>
          <a:srcRect/>
          <a:stretch>
            <a:fillRect/>
          </a:stretch>
        </p:blipFill>
        <p:spPr bwMode="auto">
          <a:xfrm>
            <a:off x="5651527" y="3154037"/>
            <a:ext cx="1555826" cy="1496784"/>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http://forumimage.ru/uploads/20140822/140871307016139932.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100000" contrast="-36000"/>
                    </a14:imgEffect>
                  </a14:imgLayer>
                </a14:imgProps>
              </a:ext>
              <a:ext uri="{28A0092B-C50C-407E-A947-70E740481C1C}">
                <a14:useLocalDpi xmlns:a14="http://schemas.microsoft.com/office/drawing/2010/main" xmlns="" val="0"/>
              </a:ext>
            </a:extLst>
          </a:blip>
          <a:srcRect/>
          <a:stretch>
            <a:fillRect/>
          </a:stretch>
        </p:blipFill>
        <p:spPr bwMode="auto">
          <a:xfrm rot="1445143">
            <a:off x="1834336" y="2241814"/>
            <a:ext cx="1631429" cy="16314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3765582" y="2772778"/>
            <a:ext cx="1033142" cy="569452"/>
          </a:xfrm>
          <a:prstGeom prst="rect">
            <a:avLst/>
          </a:prstGeom>
          <a:solidFill>
            <a:srgbClr val="FFFF00">
              <a:alpha val="4000"/>
            </a:srgbClr>
          </a:solidFill>
          <a:ln>
            <a:noFill/>
          </a:ln>
          <a:effectLst>
            <a:softEdge rad="127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pic>
        <p:nvPicPr>
          <p:cNvPr id="20" name="Picture 6" descr="http://www.playcast.ru/uploads/2014/05/14/8588369.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51527" y="3154037"/>
            <a:ext cx="1555826" cy="149678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0" descr="http://forumimage.ru/uploads/20140822/140871307016139932.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445143">
            <a:off x="1834336" y="2241172"/>
            <a:ext cx="1631429" cy="16314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Прямоугольник 21"/>
          <p:cNvSpPr/>
          <p:nvPr/>
        </p:nvSpPr>
        <p:spPr>
          <a:xfrm>
            <a:off x="3761567" y="2789338"/>
            <a:ext cx="1033142" cy="569452"/>
          </a:xfrm>
          <a:prstGeom prst="rect">
            <a:avLst/>
          </a:prstGeom>
          <a:solidFill>
            <a:srgbClr val="FFFF00">
              <a:alpha val="79000"/>
            </a:srgbClr>
          </a:solidFill>
          <a:ln>
            <a:noFill/>
          </a:ln>
          <a:effectLst>
            <a:softEdge rad="127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prstClr val="white"/>
              </a:solidFill>
            </a:endParaRPr>
          </a:p>
        </p:txBody>
      </p:sp>
    </p:spTree>
    <p:extLst>
      <p:ext uri="{BB962C8B-B14F-4D97-AF65-F5344CB8AC3E}">
        <p14:creationId xmlns:p14="http://schemas.microsoft.com/office/powerpoint/2010/main" xmlns="" val="2618274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750"/>
                                        <p:tgtEl>
                                          <p:spTgt spid="12"/>
                                        </p:tgtEl>
                                      </p:cBhvr>
                                    </p:animEffect>
                                  </p:childTnLst>
                                </p:cTn>
                              </p:par>
                            </p:childTnLst>
                          </p:cTn>
                        </p:par>
                        <p:par>
                          <p:cTn id="22" fill="hold">
                            <p:stCondLst>
                              <p:cond delay="75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P spid="14" grpId="0" animBg="1"/>
      <p:bldP spid="15"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9532" y="1383618"/>
            <a:ext cx="8597969" cy="1915909"/>
          </a:xfrm>
          <a:prstGeom prst="rect">
            <a:avLst/>
          </a:prstGeom>
        </p:spPr>
        <p:txBody>
          <a:bodyPr wrap="square" lIns="68580" tIns="34290" rIns="68580" bIns="34290">
            <a:spAutoFit/>
          </a:bodyPr>
          <a:lstStyle/>
          <a:p>
            <a:r>
              <a:rPr lang="ru-RU" sz="3000" b="1" dirty="0">
                <a:solidFill>
                  <a:srgbClr val="002060"/>
                </a:solidFill>
                <a:latin typeface="+mj-lt"/>
              </a:rPr>
              <a:t>Дисперсия</a:t>
            </a:r>
            <a:r>
              <a:rPr lang="ru-RU" sz="3000" b="1" dirty="0">
                <a:solidFill>
                  <a:srgbClr val="C00000"/>
                </a:solidFill>
                <a:latin typeface="+mj-lt"/>
              </a:rPr>
              <a:t> </a:t>
            </a:r>
            <a:r>
              <a:rPr lang="ru-RU" sz="3000" dirty="0">
                <a:solidFill>
                  <a:prstClr val="black"/>
                </a:solidFill>
                <a:latin typeface="+mj-lt"/>
              </a:rPr>
              <a:t>позволяет объяснить цвета непрозрачных тел, тем, что </a:t>
            </a:r>
            <a:r>
              <a:rPr lang="ru-RU" sz="3000" b="1" u="sng" dirty="0">
                <a:solidFill>
                  <a:prstClr val="black"/>
                </a:solidFill>
                <a:latin typeface="+mj-lt"/>
              </a:rPr>
              <a:t>тела по-разному отражают и поглощают свет различных частот</a:t>
            </a:r>
            <a:r>
              <a:rPr lang="ru-RU" sz="3000" b="1" dirty="0">
                <a:solidFill>
                  <a:prstClr val="black"/>
                </a:solidFill>
                <a:latin typeface="+mj-lt"/>
              </a:rPr>
              <a:t>.</a:t>
            </a:r>
          </a:p>
        </p:txBody>
      </p:sp>
    </p:spTree>
    <p:extLst>
      <p:ext uri="{BB962C8B-B14F-4D97-AF65-F5344CB8AC3E}">
        <p14:creationId xmlns:p14="http://schemas.microsoft.com/office/powerpoint/2010/main" xmlns="" val="21037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00015960"/>
          <p:cNvPicPr>
            <a:picLocks noGrp="1" noChangeAspect="1" noChangeArrowheads="1"/>
          </p:cNvPicPr>
          <p:nvPr>
            <p:ph sz="half" idx="1"/>
          </p:nvPr>
        </p:nvPicPr>
        <p:blipFill>
          <a:blip r:embed="rId2" cstate="print"/>
          <a:srcRect/>
          <a:stretch>
            <a:fillRect/>
          </a:stretch>
        </p:blipFill>
        <p:spPr>
          <a:xfrm>
            <a:off x="1143000" y="0"/>
            <a:ext cx="6858000" cy="5143500"/>
          </a:xfrm>
          <a:noFill/>
          <a:ln/>
        </p:spPr>
      </p:pic>
      <p:pic>
        <p:nvPicPr>
          <p:cNvPr id="58374" name="Picture 6" descr="00015834"/>
          <p:cNvPicPr>
            <a:picLocks noGrp="1" noChangeAspect="1" noChangeArrowheads="1"/>
          </p:cNvPicPr>
          <p:nvPr>
            <p:ph sz="quarter" idx="2"/>
          </p:nvPr>
        </p:nvPicPr>
        <p:blipFill>
          <a:blip r:embed="rId3" cstate="print"/>
          <a:srcRect/>
          <a:stretch>
            <a:fillRect/>
          </a:stretch>
        </p:blipFill>
        <p:spPr>
          <a:xfrm>
            <a:off x="1143000" y="1"/>
            <a:ext cx="6858000" cy="5147072"/>
          </a:xfrm>
          <a:noFill/>
          <a:ln/>
        </p:spPr>
      </p:pic>
      <p:pic>
        <p:nvPicPr>
          <p:cNvPr id="58377" name="Picture 9" descr="00015830"/>
          <p:cNvPicPr>
            <a:picLocks noGrp="1" noChangeAspect="1" noChangeArrowheads="1"/>
          </p:cNvPicPr>
          <p:nvPr>
            <p:ph sz="quarter" idx="3"/>
          </p:nvPr>
        </p:nvPicPr>
        <p:blipFill>
          <a:blip r:embed="rId4" cstate="print"/>
          <a:srcRect/>
          <a:stretch>
            <a:fillRect/>
          </a:stretch>
        </p:blipFill>
        <p:spPr>
          <a:xfrm>
            <a:off x="1143000" y="0"/>
            <a:ext cx="6858000" cy="5163741"/>
          </a:xfrm>
          <a:noFill/>
          <a:ln/>
        </p:spPr>
      </p:pic>
    </p:spTree>
    <p:extLst>
      <p:ext uri="{BB962C8B-B14F-4D97-AF65-F5344CB8AC3E}">
        <p14:creationId xmlns:p14="http://schemas.microsoft.com/office/powerpoint/2010/main" xmlns="" val="21582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20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fade">
                                      <p:cBhvr>
                                        <p:cTn id="12" dur="2000"/>
                                        <p:tgtEl>
                                          <p:spTgt spid="583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7"/>
                                        </p:tgtEl>
                                        <p:attrNameLst>
                                          <p:attrName>style.visibility</p:attrName>
                                        </p:attrNameLst>
                                      </p:cBhvr>
                                      <p:to>
                                        <p:strVal val="visible"/>
                                      </p:to>
                                    </p:set>
                                    <p:animEffect transition="in" filter="fade">
                                      <p:cBhvr>
                                        <p:cTn id="17" dur="20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b="1" smtClean="0">
                <a:solidFill>
                  <a:srgbClr val="FF0000"/>
                </a:solidFill>
              </a:rPr>
              <a:t>ДОМАШНЕЕ ЗАДАНЕЕ</a:t>
            </a:r>
          </a:p>
        </p:txBody>
      </p:sp>
      <p:sp>
        <p:nvSpPr>
          <p:cNvPr id="52227" name="Содержимое 2"/>
          <p:cNvSpPr>
            <a:spLocks noGrp="1"/>
          </p:cNvSpPr>
          <p:nvPr>
            <p:ph idx="1"/>
          </p:nvPr>
        </p:nvSpPr>
        <p:spPr>
          <a:xfrm>
            <a:off x="0" y="1000114"/>
            <a:ext cx="9144000" cy="3594509"/>
          </a:xfrm>
        </p:spPr>
        <p:txBody>
          <a:bodyPr>
            <a:normAutofit fontScale="85000" lnSpcReduction="20000"/>
          </a:bodyPr>
          <a:lstStyle/>
          <a:p>
            <a:pPr algn="ctr"/>
            <a:r>
              <a:rPr lang="ru-RU" b="1" dirty="0" smtClean="0"/>
              <a:t>Записать в тетрадь для самостоятельных работ</a:t>
            </a:r>
          </a:p>
          <a:p>
            <a:r>
              <a:rPr lang="ru-RU" dirty="0" smtClean="0"/>
              <a:t>19.4 Использование интерференции в науке и технике. Стр. 349-350.</a:t>
            </a:r>
          </a:p>
          <a:p>
            <a:r>
              <a:rPr lang="ru-RU" dirty="0" smtClean="0"/>
              <a:t>19.8  Голография. С. 355-357.</a:t>
            </a:r>
          </a:p>
          <a:p>
            <a:r>
              <a:rPr lang="ru-RU" dirty="0" smtClean="0"/>
              <a:t>19.14. Спектры испускания. Спектры поглощения С. 365-367.</a:t>
            </a:r>
          </a:p>
          <a:p>
            <a:r>
              <a:rPr lang="ru-RU" dirty="0" smtClean="0"/>
              <a:t>19.15. УФ и ИК излучения. С. 367-368.</a:t>
            </a:r>
          </a:p>
          <a:p>
            <a:r>
              <a:rPr lang="ru-RU" dirty="0" smtClean="0"/>
              <a:t>19.16. Рентгеновские лучи. С. 368-370.</a:t>
            </a:r>
          </a:p>
          <a:p>
            <a:r>
              <a:rPr lang="ru-RU" dirty="0" smtClean="0"/>
              <a:t>Учим диктант №5 (краткие выводы) стр. 370-371.</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ChangeArrowheads="1"/>
          </p:cNvSpPr>
          <p:nvPr>
            <p:ph idx="1"/>
          </p:nvPr>
        </p:nvSpPr>
        <p:spPr bwMode="auto">
          <a:xfrm>
            <a:off x="457200" y="75814"/>
            <a:ext cx="847251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Диктант </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май,</a:t>
            </a:r>
            <a:r>
              <a:rPr kumimoji="0" lang="ru-RU"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2021</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Интерференция света (определение). </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Условия максимума и минимума интерференции (определение, формула).</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Дифракция света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Принцип Гюйгенса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Принцип Гюйгенса - Френеля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Условия дифракционного максимума и минимума (формула).</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Условия</a:t>
            </a:r>
            <a:r>
              <a:rPr kumimoji="0" lang="ru-RU" sz="1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главного максимума и дополнительного минимума</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(определение, формула).</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Дифракционная решетка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Голография (определение). </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Поляризация света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Какой свет называется естественным, поляризованным?  (определение, рис.).  </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Поляризатор, анализатор (определение).</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 </a:t>
            </a:r>
            <a:r>
              <a:rPr kumimoji="0" lang="ru-RU"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Брюстера</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(определение, формула).</a:t>
            </a:r>
            <a:endParaRPr kumimoji="0" lang="ru-RU" sz="18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Дисперсия света (определение).Нормальная дисперсия (определение).</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85800"/>
            <a:ext cx="9144000" cy="1938992"/>
          </a:xfrm>
          <a:prstGeom prst="rect">
            <a:avLst/>
          </a:prstGeom>
          <a:noFill/>
        </p:spPr>
        <p:txBody>
          <a:bodyPr wrap="square" rtlCol="0">
            <a:spAutoFit/>
          </a:bodyPr>
          <a:lstStyle/>
          <a:p>
            <a:pPr algn="ctr"/>
            <a:r>
              <a:rPr lang="ru-RU" sz="2400" b="1" dirty="0" smtClean="0">
                <a:solidFill>
                  <a:schemeClr val="tx2">
                    <a:lumMod val="50000"/>
                  </a:schemeClr>
                </a:solidFill>
                <a:latin typeface="+mj-lt"/>
              </a:rPr>
              <a:t>При сложении когерентных волн амплитуда результирующего колебания равна:</a:t>
            </a:r>
          </a:p>
          <a:p>
            <a:pPr algn="ctr"/>
            <a:endParaRPr lang="ru-RU" sz="2400" b="1" dirty="0" smtClean="0">
              <a:solidFill>
                <a:schemeClr val="tx2">
                  <a:lumMod val="50000"/>
                </a:schemeClr>
              </a:solidFill>
              <a:latin typeface="+mj-lt"/>
            </a:endParaRPr>
          </a:p>
          <a:p>
            <a:pPr marL="742950" indent="-742950" algn="ctr"/>
            <a:endParaRPr lang="ru-RU" sz="2400" b="1" dirty="0" smtClean="0">
              <a:solidFill>
                <a:schemeClr val="tx2">
                  <a:lumMod val="50000"/>
                </a:schemeClr>
              </a:solidFill>
              <a:latin typeface="+mj-lt"/>
            </a:endParaRPr>
          </a:p>
          <a:p>
            <a:pPr algn="ctr"/>
            <a:r>
              <a:rPr lang="ru-RU" sz="2400" b="1" dirty="0" smtClean="0">
                <a:solidFill>
                  <a:schemeClr val="tx2">
                    <a:lumMod val="50000"/>
                  </a:schemeClr>
                </a:solidFill>
                <a:latin typeface="+mj-lt"/>
              </a:rPr>
              <a:t> </a:t>
            </a:r>
          </a:p>
        </p:txBody>
      </p:sp>
      <p:graphicFrame>
        <p:nvGraphicFramePr>
          <p:cNvPr id="73729" name="Object 1"/>
          <p:cNvGraphicFramePr>
            <a:graphicFrameLocks noChangeAspect="1"/>
          </p:cNvGraphicFramePr>
          <p:nvPr/>
        </p:nvGraphicFramePr>
        <p:xfrm>
          <a:off x="500034" y="1928808"/>
          <a:ext cx="8066087" cy="879475"/>
        </p:xfrm>
        <a:graphic>
          <a:graphicData uri="http://schemas.openxmlformats.org/presentationml/2006/ole">
            <p:oleObj spid="_x0000_s73729" name="Equation" r:id="rId3" imgW="2565360" imgH="279360" progId="">
              <p:embed/>
            </p:oleObj>
          </a:graphicData>
        </a:graphic>
      </p:graphicFrame>
      <p:sp>
        <p:nvSpPr>
          <p:cNvPr id="737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3732" name="Object 4"/>
          <p:cNvGraphicFramePr>
            <a:graphicFrameLocks noChangeAspect="1"/>
          </p:cNvGraphicFramePr>
          <p:nvPr/>
        </p:nvGraphicFramePr>
        <p:xfrm>
          <a:off x="1785918" y="3143254"/>
          <a:ext cx="1306295" cy="515159"/>
        </p:xfrm>
        <a:graphic>
          <a:graphicData uri="http://schemas.openxmlformats.org/presentationml/2006/ole">
            <p:oleObj spid="_x0000_s73732" r:id="rId4" imgW="672808" imgH="266584" progId="">
              <p:embed/>
            </p:oleObj>
          </a:graphicData>
        </a:graphic>
      </p:graphicFrame>
      <p:sp>
        <p:nvSpPr>
          <p:cNvPr id="10" name="Прямоугольник 9"/>
          <p:cNvSpPr/>
          <p:nvPr/>
        </p:nvSpPr>
        <p:spPr>
          <a:xfrm>
            <a:off x="3286116" y="3143254"/>
            <a:ext cx="478634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Разность фаз слагаемых волн</a:t>
            </a:r>
            <a:endParaRPr lang="ru-RU" sz="2400" dirty="0"/>
          </a:p>
        </p:txBody>
      </p:sp>
    </p:spTree>
    <p:extLst>
      <p:ext uri="{BB962C8B-B14F-4D97-AF65-F5344CB8AC3E}">
        <p14:creationId xmlns="" xmlns:p14="http://schemas.microsoft.com/office/powerpoint/2010/main" val="375317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28610"/>
            <a:ext cx="8858312" cy="4500593"/>
          </a:xfrm>
        </p:spPr>
        <p:txBody>
          <a:bodyPr>
            <a:normAutofit/>
          </a:bodyPr>
          <a:lstStyle/>
          <a:p>
            <a:pPr>
              <a:buNone/>
            </a:pPr>
            <a:r>
              <a:rPr lang="ru-RU" b="1" dirty="0" smtClean="0"/>
              <a:t>Анализ уравнения позволяет сделать выводы</a:t>
            </a:r>
            <a:r>
              <a:rPr lang="ru-RU" dirty="0" smtClean="0"/>
              <a:t>:</a:t>
            </a:r>
          </a:p>
          <a:p>
            <a:pPr marL="514350" indent="-514350">
              <a:buAutoNum type="arabicPeriod"/>
            </a:pPr>
            <a:r>
              <a:rPr lang="ru-RU" dirty="0" smtClean="0"/>
              <a:t>Если                =0, 2</a:t>
            </a:r>
            <a:r>
              <a:rPr lang="el-GR" dirty="0" smtClean="0"/>
              <a:t>π</a:t>
            </a:r>
            <a:r>
              <a:rPr lang="ru-RU" dirty="0" smtClean="0"/>
              <a:t>, 4</a:t>
            </a:r>
            <a:r>
              <a:rPr lang="el-GR" dirty="0" smtClean="0"/>
              <a:t>π</a:t>
            </a:r>
            <a:r>
              <a:rPr lang="ru-RU" dirty="0" smtClean="0"/>
              <a:t>…..2</a:t>
            </a:r>
            <a:r>
              <a:rPr lang="en-US" dirty="0" smtClean="0"/>
              <a:t>m</a:t>
            </a:r>
            <a:r>
              <a:rPr lang="ru-RU" dirty="0" err="1" smtClean="0"/>
              <a:t>π</a:t>
            </a:r>
            <a:r>
              <a:rPr lang="en-US" dirty="0" smtClean="0"/>
              <a:t> </a:t>
            </a:r>
            <a:r>
              <a:rPr lang="ru-RU" dirty="0" smtClean="0"/>
              <a:t>, </a:t>
            </a:r>
            <a:r>
              <a:rPr lang="en-US" dirty="0" smtClean="0"/>
              <a:t>m=1</a:t>
            </a:r>
            <a:r>
              <a:rPr lang="ru-RU" dirty="0" smtClean="0"/>
              <a:t>,2,3, </a:t>
            </a:r>
          </a:p>
          <a:p>
            <a:pPr marL="514350" indent="-514350">
              <a:buNone/>
            </a:pPr>
            <a:r>
              <a:rPr lang="ru-RU" dirty="0" smtClean="0"/>
              <a:t>   то                      и   А= А</a:t>
            </a:r>
            <a:r>
              <a:rPr lang="ru-RU" baseline="-25000" dirty="0" smtClean="0"/>
              <a:t>1</a:t>
            </a:r>
            <a:r>
              <a:rPr lang="ru-RU" dirty="0" smtClean="0"/>
              <a:t>+А</a:t>
            </a:r>
            <a:r>
              <a:rPr lang="ru-RU" baseline="-25000" dirty="0" smtClean="0"/>
              <a:t>2</a:t>
            </a:r>
          </a:p>
          <a:p>
            <a:pPr marL="514350" indent="-514350">
              <a:buNone/>
            </a:pPr>
            <a:endParaRPr lang="ru-RU" baseline="-25000" dirty="0" smtClean="0"/>
          </a:p>
          <a:p>
            <a:pPr marL="514350" indent="-514350">
              <a:buNone/>
            </a:pPr>
            <a:endParaRPr lang="ru-RU" baseline="-25000" dirty="0" smtClean="0"/>
          </a:p>
          <a:p>
            <a:pPr marL="514350" indent="-514350">
              <a:buNone/>
            </a:pPr>
            <a:r>
              <a:rPr lang="ru-RU" sz="4400" baseline="-25000" dirty="0" smtClean="0"/>
              <a:t>2</a:t>
            </a:r>
            <a:r>
              <a:rPr lang="ru-RU" baseline="-25000" dirty="0" smtClean="0"/>
              <a:t>. </a:t>
            </a:r>
            <a:r>
              <a:rPr lang="ru-RU" dirty="0" smtClean="0"/>
              <a:t>Если                =0, 3</a:t>
            </a:r>
            <a:r>
              <a:rPr lang="el-GR" dirty="0" smtClean="0"/>
              <a:t>π</a:t>
            </a:r>
            <a:r>
              <a:rPr lang="ru-RU" dirty="0" smtClean="0"/>
              <a:t>, 5</a:t>
            </a:r>
            <a:r>
              <a:rPr lang="el-GR" dirty="0" smtClean="0"/>
              <a:t>π</a:t>
            </a:r>
            <a:r>
              <a:rPr lang="ru-RU" dirty="0" smtClean="0"/>
              <a:t>…..(2</a:t>
            </a:r>
            <a:r>
              <a:rPr lang="en-US" dirty="0" smtClean="0"/>
              <a:t>m</a:t>
            </a:r>
            <a:r>
              <a:rPr lang="ru-RU" dirty="0" err="1" smtClean="0"/>
              <a:t>π+1</a:t>
            </a:r>
            <a:r>
              <a:rPr lang="ru-RU" dirty="0" smtClean="0"/>
              <a:t>), </a:t>
            </a:r>
            <a:r>
              <a:rPr lang="en-US" dirty="0" smtClean="0"/>
              <a:t>m=1</a:t>
            </a:r>
            <a:r>
              <a:rPr lang="ru-RU" dirty="0" smtClean="0"/>
              <a:t>,2,3, </a:t>
            </a:r>
          </a:p>
          <a:p>
            <a:pPr marL="514350" indent="-514350">
              <a:buNone/>
            </a:pPr>
            <a:r>
              <a:rPr lang="ru-RU" dirty="0" smtClean="0"/>
              <a:t> то                      и   А= /А</a:t>
            </a:r>
            <a:r>
              <a:rPr lang="ru-RU" baseline="-25000" dirty="0" smtClean="0"/>
              <a:t>1</a:t>
            </a:r>
            <a:r>
              <a:rPr lang="ru-RU" dirty="0" smtClean="0"/>
              <a:t>-А</a:t>
            </a:r>
            <a:r>
              <a:rPr lang="ru-RU" baseline="-25000" dirty="0" smtClean="0"/>
              <a:t>2 </a:t>
            </a:r>
            <a:r>
              <a:rPr lang="ru-RU" dirty="0" smtClean="0"/>
              <a:t>/.</a:t>
            </a:r>
          </a:p>
          <a:p>
            <a:pPr marL="514350" indent="-514350">
              <a:buNone/>
            </a:pPr>
            <a:endParaRPr lang="ru-RU" dirty="0" smtClean="0"/>
          </a:p>
          <a:p>
            <a:pPr marL="514350" indent="-514350">
              <a:buNone/>
            </a:pPr>
            <a:endParaRPr lang="ru-RU" dirty="0" smtClean="0"/>
          </a:p>
          <a:p>
            <a:pPr marL="514350" indent="-514350">
              <a:buNone/>
            </a:pPr>
            <a:endParaRPr lang="ru-RU" dirty="0" smtClean="0"/>
          </a:p>
        </p:txBody>
      </p:sp>
      <p:graphicFrame>
        <p:nvGraphicFramePr>
          <p:cNvPr id="106501" name="Object 5"/>
          <p:cNvGraphicFramePr>
            <a:graphicFrameLocks noChangeAspect="1"/>
          </p:cNvGraphicFramePr>
          <p:nvPr/>
        </p:nvGraphicFramePr>
        <p:xfrm>
          <a:off x="1785918" y="1071552"/>
          <a:ext cx="1306512" cy="515938"/>
        </p:xfrm>
        <a:graphic>
          <a:graphicData uri="http://schemas.openxmlformats.org/presentationml/2006/ole">
            <p:oleObj spid="_x0000_s106501" r:id="rId3" imgW="672808" imgH="266584" progId="">
              <p:embed/>
            </p:oleObj>
          </a:graphicData>
        </a:graphic>
      </p:graphicFrame>
      <p:sp>
        <p:nvSpPr>
          <p:cNvPr id="1065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6502" name="Object 6"/>
          <p:cNvGraphicFramePr>
            <a:graphicFrameLocks noChangeAspect="1"/>
          </p:cNvGraphicFramePr>
          <p:nvPr/>
        </p:nvGraphicFramePr>
        <p:xfrm>
          <a:off x="1142976" y="1785932"/>
          <a:ext cx="1714512" cy="384051"/>
        </p:xfrm>
        <a:graphic>
          <a:graphicData uri="http://schemas.openxmlformats.org/presentationml/2006/ole">
            <p:oleObj spid="_x0000_s106502" r:id="rId4" imgW="1193282" imgH="266584" progId="">
              <p:embed/>
            </p:oleObj>
          </a:graphicData>
        </a:graphic>
      </p:graphicFrame>
      <p:sp>
        <p:nvSpPr>
          <p:cNvPr id="1065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6507" name="Object 11"/>
          <p:cNvGraphicFramePr>
            <a:graphicFrameLocks noChangeAspect="1"/>
          </p:cNvGraphicFramePr>
          <p:nvPr/>
        </p:nvGraphicFramePr>
        <p:xfrm>
          <a:off x="1571604" y="3000378"/>
          <a:ext cx="1306512" cy="515937"/>
        </p:xfrm>
        <a:graphic>
          <a:graphicData uri="http://schemas.openxmlformats.org/presentationml/2006/ole">
            <p:oleObj spid="_x0000_s106507" r:id="rId5" imgW="672808" imgH="266584" progId="">
              <p:embed/>
            </p:oleObj>
          </a:graphicData>
        </a:graphic>
      </p:graphicFrame>
      <p:graphicFrame>
        <p:nvGraphicFramePr>
          <p:cNvPr id="106509" name="Object 13"/>
          <p:cNvGraphicFramePr>
            <a:graphicFrameLocks noChangeAspect="1"/>
          </p:cNvGraphicFramePr>
          <p:nvPr/>
        </p:nvGraphicFramePr>
        <p:xfrm>
          <a:off x="1000100" y="3714758"/>
          <a:ext cx="1714500" cy="384175"/>
        </p:xfrm>
        <a:graphic>
          <a:graphicData uri="http://schemas.openxmlformats.org/presentationml/2006/ole">
            <p:oleObj spid="_x0000_s106509" r:id="rId6" imgW="1193282" imgH="26658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buNone/>
            </a:pPr>
            <a:r>
              <a:rPr lang="ru-RU" dirty="0" smtClean="0"/>
              <a:t>     В первом случае происходит </a:t>
            </a:r>
            <a:r>
              <a:rPr lang="ru-RU" b="1" dirty="0" smtClean="0">
                <a:solidFill>
                  <a:srgbClr val="FF0000"/>
                </a:solidFill>
              </a:rPr>
              <a:t>усиление результирующего колебания, </a:t>
            </a:r>
            <a:r>
              <a:rPr lang="ru-RU" b="1" dirty="0" smtClean="0"/>
              <a:t>во втором </a:t>
            </a:r>
            <a:r>
              <a:rPr lang="ru-RU" b="1" dirty="0" smtClean="0">
                <a:solidFill>
                  <a:srgbClr val="FF0000"/>
                </a:solidFill>
              </a:rPr>
              <a:t>– ослабление, полное погашение света светом.</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TotalTime>
  <Words>1846</Words>
  <Application>Microsoft Office PowerPoint</Application>
  <PresentationFormat>Экран (16:9)</PresentationFormat>
  <Paragraphs>157</Paragraphs>
  <Slides>65</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65</vt:i4>
      </vt:variant>
    </vt:vector>
  </HeadingPairs>
  <TitlesOfParts>
    <vt:vector size="69" baseType="lpstr">
      <vt:lpstr>Тема Office</vt:lpstr>
      <vt:lpstr>1_Тема Office</vt:lpstr>
      <vt:lpstr>Equation</vt:lpstr>
      <vt:lpstr>Visio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Методы наблюдения интерференции</vt:lpstr>
      <vt:lpstr>Слайд 13</vt:lpstr>
      <vt:lpstr>Интерференция света в тонких пленках. Полосы равного наклона.</vt:lpstr>
      <vt:lpstr>Интерференция света в тонких пленках. Полосы равной толщины.</vt:lpstr>
      <vt:lpstr>Просветление оптики.</vt:lpstr>
      <vt:lpstr>Просветление оптики.</vt:lpstr>
      <vt:lpstr>Применение интерференции света. Интерферометр Майкельсона.</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Закон Брюстера: </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ДОМАШНЕЕ ЗАДАНЕЕ</vt:lpstr>
      <vt:lpstr>Слайд 65</vt:lpstr>
    </vt:vector>
  </TitlesOfParts>
  <Company>CompEdu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Светлана</cp:lastModifiedBy>
  <cp:revision>212</cp:revision>
  <dcterms:created xsi:type="dcterms:W3CDTF">2014-09-18T13:50:04Z</dcterms:created>
  <dcterms:modified xsi:type="dcterms:W3CDTF">2021-05-06T07:04:56Z</dcterms:modified>
</cp:coreProperties>
</file>